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7" r:id="rId1"/>
  </p:sldMasterIdLst>
  <p:notesMasterIdLst>
    <p:notesMasterId r:id="rId28"/>
  </p:notesMasterIdLst>
  <p:sldIdLst>
    <p:sldId id="256" r:id="rId2"/>
    <p:sldId id="257" r:id="rId3"/>
    <p:sldId id="258" r:id="rId4"/>
    <p:sldId id="259" r:id="rId5"/>
    <p:sldId id="260" r:id="rId6"/>
    <p:sldId id="261" r:id="rId7"/>
    <p:sldId id="262" r:id="rId8"/>
    <p:sldId id="273" r:id="rId9"/>
    <p:sldId id="274" r:id="rId10"/>
    <p:sldId id="275" r:id="rId11"/>
    <p:sldId id="276" r:id="rId12"/>
    <p:sldId id="277" r:id="rId13"/>
    <p:sldId id="278" r:id="rId14"/>
    <p:sldId id="279" r:id="rId15"/>
    <p:sldId id="280" r:id="rId16"/>
    <p:sldId id="281" r:id="rId17"/>
    <p:sldId id="263" r:id="rId18"/>
    <p:sldId id="267" r:id="rId19"/>
    <p:sldId id="264" r:id="rId20"/>
    <p:sldId id="266" r:id="rId21"/>
    <p:sldId id="268" r:id="rId22"/>
    <p:sldId id="265" r:id="rId23"/>
    <p:sldId id="269" r:id="rId24"/>
    <p:sldId id="270" r:id="rId25"/>
    <p:sldId id="271" r:id="rId26"/>
    <p:sldId id="272"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9E679-E88C-4FD1-91CD-5ADA34529CFE}" type="datetimeFigureOut">
              <a:rPr lang="en-US" smtClean="0"/>
              <a:t>2/25/2020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62F390-4050-4340-B063-3F8BEAB23D5F}" type="slidenum">
              <a:rPr lang="en-US" smtClean="0"/>
              <a:t>‹#›</a:t>
            </a:fld>
            <a:endParaRPr lang="en-US"/>
          </a:p>
        </p:txBody>
      </p:sp>
    </p:spTree>
    <p:extLst>
      <p:ext uri="{BB962C8B-B14F-4D97-AF65-F5344CB8AC3E}">
        <p14:creationId xmlns:p14="http://schemas.microsoft.com/office/powerpoint/2010/main" val="2811458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Associations between disease &amp; geography, climate, diet, living conditions—in contrast with then-current beliefs in associations between disease and will of god(s)</a:t>
            </a:r>
          </a:p>
        </p:txBody>
      </p:sp>
      <p:sp>
        <p:nvSpPr>
          <p:cNvPr id="4" name="Slide Number Placeholder 3"/>
          <p:cNvSpPr>
            <a:spLocks noGrp="1"/>
          </p:cNvSpPr>
          <p:nvPr>
            <p:ph type="sldNum" sz="quarter" idx="5"/>
          </p:nvPr>
        </p:nvSpPr>
        <p:spPr/>
        <p:txBody>
          <a:bodyPr/>
          <a:lstStyle/>
          <a:p>
            <a:fld id="{F262F390-4050-4340-B063-3F8BEAB23D5F}" type="slidenum">
              <a:rPr lang="en-US" smtClean="0"/>
              <a:t>4</a:t>
            </a:fld>
            <a:endParaRPr lang="en-US"/>
          </a:p>
        </p:txBody>
      </p:sp>
    </p:spTree>
    <p:extLst>
      <p:ext uri="{BB962C8B-B14F-4D97-AF65-F5344CB8AC3E}">
        <p14:creationId xmlns:p14="http://schemas.microsoft.com/office/powerpoint/2010/main" val="2746725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Graunt</a:t>
            </a:r>
            <a:r>
              <a:rPr lang="en-US" dirty="0"/>
              <a:t>: statistics &amp; epidemiology. Uncovered patterns like higher birth rate for males than females; higher death rates during 1</a:t>
            </a:r>
            <a:r>
              <a:rPr lang="en-US" baseline="30000" dirty="0"/>
              <a:t>st</a:t>
            </a:r>
            <a:r>
              <a:rPr lang="en-US" dirty="0"/>
              <a:t> years of life, then tapering off; higher death rates for city dwellers than rural people.</a:t>
            </a:r>
          </a:p>
          <a:p>
            <a:r>
              <a:rPr lang="en-US" dirty="0"/>
              <a:t>Italy: health boards dated to middle ages, to fight plague. By mid 16</a:t>
            </a:r>
            <a:r>
              <a:rPr lang="en-US" baseline="30000" dirty="0"/>
              <a:t>th</a:t>
            </a:r>
            <a:r>
              <a:rPr lang="en-US" dirty="0"/>
              <a:t> century, responsibilities included food commerce (meat, fish, agricultural products), sewage systems, hospitals, burials/cemeteries, physicians/surgeons, apothecaries, preparation &amp; sale of drugs. </a:t>
            </a:r>
          </a:p>
        </p:txBody>
      </p:sp>
      <p:sp>
        <p:nvSpPr>
          <p:cNvPr id="4" name="Slide Number Placeholder 3"/>
          <p:cNvSpPr>
            <a:spLocks noGrp="1"/>
          </p:cNvSpPr>
          <p:nvPr>
            <p:ph type="sldNum" sz="quarter" idx="5"/>
          </p:nvPr>
        </p:nvSpPr>
        <p:spPr/>
        <p:txBody>
          <a:bodyPr/>
          <a:lstStyle/>
          <a:p>
            <a:fld id="{F262F390-4050-4340-B063-3F8BEAB23D5F}" type="slidenum">
              <a:rPr lang="en-US" smtClean="0"/>
              <a:t>6</a:t>
            </a:fld>
            <a:endParaRPr lang="en-US"/>
          </a:p>
        </p:txBody>
      </p:sp>
    </p:spTree>
    <p:extLst>
      <p:ext uri="{BB962C8B-B14F-4D97-AF65-F5344CB8AC3E}">
        <p14:creationId xmlns:p14="http://schemas.microsoft.com/office/powerpoint/2010/main" val="4092949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Rich &amp; poor living right next to each other; employment of servants brought rich/poor households into close contact</a:t>
            </a:r>
          </a:p>
        </p:txBody>
      </p:sp>
      <p:sp>
        <p:nvSpPr>
          <p:cNvPr id="4" name="Slide Number Placeholder 3"/>
          <p:cNvSpPr>
            <a:spLocks noGrp="1"/>
          </p:cNvSpPr>
          <p:nvPr>
            <p:ph type="sldNum" sz="quarter" idx="5"/>
          </p:nvPr>
        </p:nvSpPr>
        <p:spPr/>
        <p:txBody>
          <a:bodyPr/>
          <a:lstStyle/>
          <a:p>
            <a:fld id="{2D95C050-046D-45FE-B7FA-D354350FB303}" type="slidenum">
              <a:rPr lang="en-US" smtClean="0"/>
              <a:t>9</a:t>
            </a:fld>
            <a:endParaRPr lang="en-US"/>
          </a:p>
        </p:txBody>
      </p:sp>
    </p:spTree>
    <p:extLst>
      <p:ext uri="{BB962C8B-B14F-4D97-AF65-F5344CB8AC3E}">
        <p14:creationId xmlns:p14="http://schemas.microsoft.com/office/powerpoint/2010/main" val="218713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Marine Hospital Service Act: first prepaid medical &amp; hospital insurance plan in the world. Marine Hospital Service became Public Health and Marine Hospital Service, then just the U.S. Public Health Service</a:t>
            </a:r>
          </a:p>
        </p:txBody>
      </p:sp>
      <p:sp>
        <p:nvSpPr>
          <p:cNvPr id="4" name="Slide Number Placeholder 3"/>
          <p:cNvSpPr>
            <a:spLocks noGrp="1"/>
          </p:cNvSpPr>
          <p:nvPr>
            <p:ph type="sldNum" sz="quarter" idx="5"/>
          </p:nvPr>
        </p:nvSpPr>
        <p:spPr/>
        <p:txBody>
          <a:bodyPr/>
          <a:lstStyle/>
          <a:p>
            <a:fld id="{F262F390-4050-4340-B063-3F8BEAB23D5F}" type="slidenum">
              <a:rPr lang="en-US" smtClean="0"/>
              <a:t>17</a:t>
            </a:fld>
            <a:endParaRPr lang="en-US"/>
          </a:p>
        </p:txBody>
      </p:sp>
    </p:spTree>
    <p:extLst>
      <p:ext uri="{BB962C8B-B14F-4D97-AF65-F5344CB8AC3E}">
        <p14:creationId xmlns:p14="http://schemas.microsoft.com/office/powerpoint/2010/main" val="203123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462EF3-3C4F-43EE-ACEE-D4B806740EA3}" type="datetimeFigureOut">
              <a:rPr lang="en-US" smtClean="0"/>
              <a:pPr/>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8495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076C0EF2-9919-473B-8215-8616BAF10692}"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1137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9472EB-AC54-4713-BFC2-BEB621108C63}"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3970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455A0C-791E-4545-B787-F98AD45CD761}" type="datetimeFigureOut">
              <a:rPr lang="en-US" smtClean="0"/>
              <a:t>2/25/2020</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9759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536B77-F4F4-4427-AC4F-9A623798AD82}" type="datetimeFigureOut">
              <a:rPr lang="en-US" smtClean="0"/>
              <a:t>2/25/2020</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04318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8BE790C-34EB-4565-8437-CACF4CDB7822}" type="datetimeFigureOut">
              <a:rPr lang="en-US" smtClean="0"/>
              <a:t>2/25/2020</a:t>
            </a:fld>
            <a:endParaRPr lang="en-US" dirty="0"/>
          </a:p>
        </p:txBody>
      </p:sp>
      <p:sp>
        <p:nvSpPr>
          <p:cNvPr id="5" name="Footer Placeholder 3"/>
          <p:cNvSpPr>
            <a:spLocks noGrp="1"/>
          </p:cNvSpPr>
          <p:nvPr>
            <p:ph type="ftr" sz="quarter" idx="11"/>
          </p:nvPr>
        </p:nvSpPr>
        <p:spPr/>
        <p:txBody>
          <a:bodyPr/>
          <a:lstStyle/>
          <a:p>
            <a:r>
              <a:rPr lang="en-US"/>
              <a:t>
              </a:t>
            </a:r>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729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84A4C11-22B8-4A4E-8126-B3AF6B948A8E}" type="datetimeFigureOut">
              <a:rPr lang="en-US" smtClean="0"/>
              <a:t>2/25/2020</a:t>
            </a:fld>
            <a:endParaRPr lang="en-US" dirty="0"/>
          </a:p>
        </p:txBody>
      </p:sp>
      <p:sp>
        <p:nvSpPr>
          <p:cNvPr id="5" name="Footer Placeholder 2"/>
          <p:cNvSpPr>
            <a:spLocks noGrp="1"/>
          </p:cNvSpPr>
          <p:nvPr>
            <p:ph type="ftr" sz="quarter" idx="11"/>
          </p:nvPr>
        </p:nvSpPr>
        <p:spPr/>
        <p:txBody>
          <a:bodyPr/>
          <a:lstStyle/>
          <a:p>
            <a:r>
              <a:rPr lang="en-US"/>
              <a:t>
              </a:t>
            </a:r>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4890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16ED06B6-C816-4861-964D-15A98395707D}" type="datetimeFigureOut">
              <a:rPr lang="en-US" smtClean="0"/>
              <a:t>2/25/2020</a:t>
            </a:fld>
            <a:endParaRPr lang="en-US" dirty="0"/>
          </a:p>
        </p:txBody>
      </p:sp>
      <p:sp>
        <p:nvSpPr>
          <p:cNvPr id="5" name="Footer Placeholder 5"/>
          <p:cNvSpPr>
            <a:spLocks noGrp="1"/>
          </p:cNvSpPr>
          <p:nvPr>
            <p:ph type="ftr" sz="quarter" idx="11"/>
          </p:nvPr>
        </p:nvSpPr>
        <p:spPr/>
        <p:txBody>
          <a:bodyPr/>
          <a:lstStyle/>
          <a:p>
            <a:r>
              <a:rPr lang="en-US"/>
              <a:t>
              </a:t>
            </a:r>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1351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0B1A8AB-EA7C-4B1B-9D73-E2551851FABE}" type="datetimeFigureOut">
              <a:rPr lang="en-US" smtClean="0"/>
              <a:t>2/25/2020</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4960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0786BE5-D2A3-4BF0-8B30-D7403E61B3DC}" type="datetimeFigureOut">
              <a:rPr lang="en-US" smtClean="0"/>
              <a:t>2/25/2020</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209384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0786BE5-D2A3-4BF0-8B30-D7403E61B3DC}"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8683695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0786BE5-D2A3-4BF0-8B30-D7403E61B3DC}"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66828259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786BE5-D2A3-4BF0-8B30-D7403E61B3DC}"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475614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0786BE5-D2A3-4BF0-8B30-D7403E61B3DC}" type="datetimeFigureOut">
              <a:rPr lang="en-US" smtClean="0"/>
              <a:t>2/25/2020</a:t>
            </a:fld>
            <a:endParaRPr lang="en-US" dirty="0"/>
          </a:p>
        </p:txBody>
      </p:sp>
      <p:sp>
        <p:nvSpPr>
          <p:cNvPr id="4"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4676065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0786BE5-D2A3-4BF0-8B30-D7403E61B3DC}" type="datetimeFigureOut">
              <a:rPr lang="en-US" smtClean="0"/>
              <a:t>2/25/2020</a:t>
            </a:fld>
            <a:endParaRPr lang="en-US" dirty="0"/>
          </a:p>
        </p:txBody>
      </p:sp>
      <p:sp>
        <p:nvSpPr>
          <p:cNvPr id="4"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8589288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68300E-C023-45CD-A0BE-EDB7A8C6EA8B}"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2768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620EAD-E369-4933-8469-ED7764B56A1B}"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1237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0786BE5-D2A3-4BF0-8B30-D7403E61B3DC}" type="datetimeFigureOut">
              <a:rPr lang="en-US" smtClean="0"/>
              <a:t>2/25/2020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
              </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6613833"/>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gif"/><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BC0A8-07EE-4EBB-ABF6-F102D9932221}"/>
              </a:ext>
            </a:extLst>
          </p:cNvPr>
          <p:cNvSpPr>
            <a:spLocks noGrp="1"/>
          </p:cNvSpPr>
          <p:nvPr>
            <p:ph type="ctrTitle"/>
          </p:nvPr>
        </p:nvSpPr>
        <p:spPr/>
        <p:txBody>
          <a:bodyPr/>
          <a:lstStyle/>
          <a:p>
            <a:r>
              <a:rPr lang="en-US" dirty="0"/>
              <a:t>History of </a:t>
            </a:r>
            <a:r>
              <a:rPr lang="en-US"/>
              <a:t>Health Education / Promotion</a:t>
            </a:r>
            <a:endParaRPr lang="en-US" dirty="0"/>
          </a:p>
        </p:txBody>
      </p:sp>
      <p:sp>
        <p:nvSpPr>
          <p:cNvPr id="3" name="Subtitle 2">
            <a:extLst>
              <a:ext uri="{FF2B5EF4-FFF2-40B4-BE49-F238E27FC236}">
                <a16:creationId xmlns:a16="http://schemas.microsoft.com/office/drawing/2014/main" id="{49F3AB31-5FA9-486C-8654-B2A48E1EDB3B}"/>
              </a:ext>
            </a:extLst>
          </p:cNvPr>
          <p:cNvSpPr>
            <a:spLocks noGrp="1"/>
          </p:cNvSpPr>
          <p:nvPr>
            <p:ph type="subTitle" idx="1"/>
          </p:nvPr>
        </p:nvSpPr>
        <p:spPr/>
        <p:txBody>
          <a:bodyPr/>
          <a:lstStyle/>
          <a:p>
            <a:r>
              <a:rPr lang="en-US" dirty="0"/>
              <a:t>Chapter 2</a:t>
            </a:r>
          </a:p>
        </p:txBody>
      </p:sp>
    </p:spTree>
    <p:extLst>
      <p:ext uri="{BB962C8B-B14F-4D97-AF65-F5344CB8AC3E}">
        <p14:creationId xmlns:p14="http://schemas.microsoft.com/office/powerpoint/2010/main" val="386519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F8793-78D5-44C6-B6A2-4356E1D1E0CE}"/>
              </a:ext>
            </a:extLst>
          </p:cNvPr>
          <p:cNvSpPr>
            <a:spLocks noGrp="1"/>
          </p:cNvSpPr>
          <p:nvPr>
            <p:ph type="title"/>
          </p:nvPr>
        </p:nvSpPr>
        <p:spPr/>
        <p:txBody>
          <a:bodyPr/>
          <a:lstStyle/>
          <a:p>
            <a:r>
              <a:rPr lang="en-US" dirty="0"/>
              <a:t>Historical health beliefs and practices</a:t>
            </a:r>
          </a:p>
        </p:txBody>
      </p:sp>
      <p:sp>
        <p:nvSpPr>
          <p:cNvPr id="3" name="Content Placeholder 2">
            <a:extLst>
              <a:ext uri="{FF2B5EF4-FFF2-40B4-BE49-F238E27FC236}">
                <a16:creationId xmlns:a16="http://schemas.microsoft.com/office/drawing/2014/main" id="{5A296602-8C1D-4CB3-9288-0BE53A953BAA}"/>
              </a:ext>
            </a:extLst>
          </p:cNvPr>
          <p:cNvSpPr>
            <a:spLocks noGrp="1"/>
          </p:cNvSpPr>
          <p:nvPr>
            <p:ph idx="1"/>
          </p:nvPr>
        </p:nvSpPr>
        <p:spPr/>
        <p:txBody>
          <a:bodyPr/>
          <a:lstStyle/>
          <a:p>
            <a:r>
              <a:rPr lang="en-US" dirty="0"/>
              <a:t>Babylon, Code of Hammurabi (2080 BC): </a:t>
            </a:r>
          </a:p>
          <a:p>
            <a:pPr lvl="1"/>
            <a:r>
              <a:rPr lang="en-US" dirty="0"/>
              <a:t>set rates for physician fees for services (transparency in pricing!)</a:t>
            </a:r>
          </a:p>
          <a:p>
            <a:r>
              <a:rPr lang="en-US" dirty="0"/>
              <a:t>Egypt (3000-1000BC): </a:t>
            </a:r>
          </a:p>
          <a:p>
            <a:pPr lvl="1"/>
            <a:r>
              <a:rPr lang="en-US" dirty="0"/>
              <a:t>Cultural emphasis on personal hygiene</a:t>
            </a:r>
          </a:p>
          <a:p>
            <a:pPr lvl="1"/>
            <a:r>
              <a:rPr lang="en-US" dirty="0"/>
              <a:t>Public health: sanitation (covered drainage pipes, privies)</a:t>
            </a:r>
          </a:p>
          <a:p>
            <a:pPr lvl="1"/>
            <a:r>
              <a:rPr lang="en-US" dirty="0"/>
              <a:t>Philosophy of health/disease: religious basis; priests were physicians, source of health information and treatment</a:t>
            </a:r>
          </a:p>
          <a:p>
            <a:pPr marL="0" indent="0">
              <a:buNone/>
            </a:pPr>
            <a:endParaRPr lang="en-US" dirty="0"/>
          </a:p>
          <a:p>
            <a:endParaRPr lang="en-US" dirty="0"/>
          </a:p>
        </p:txBody>
      </p:sp>
      <p:pic>
        <p:nvPicPr>
          <p:cNvPr id="1026" name="Picture 2" descr="Image result for code of hammurabi">
            <a:extLst>
              <a:ext uri="{FF2B5EF4-FFF2-40B4-BE49-F238E27FC236}">
                <a16:creationId xmlns:a16="http://schemas.microsoft.com/office/drawing/2014/main" id="{182AF1AD-C48F-470D-8EBA-0770325268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1381" y="193964"/>
            <a:ext cx="20828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b/b4/Edwin_Smith_Papyrus_v2.jpg/800px-Edwin_Smith_Papyrus_v2.jpg">
            <a:extLst>
              <a:ext uri="{FF2B5EF4-FFF2-40B4-BE49-F238E27FC236}">
                <a16:creationId xmlns:a16="http://schemas.microsoft.com/office/drawing/2014/main" id="{FB7C3DAB-B03A-4FFB-BFDC-53A3707234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1708" y="4508978"/>
            <a:ext cx="2812473" cy="2155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884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AF7CA-8297-4E3D-8DD6-6EB1BC697009}"/>
              </a:ext>
            </a:extLst>
          </p:cNvPr>
          <p:cNvSpPr>
            <a:spLocks noGrp="1"/>
          </p:cNvSpPr>
          <p:nvPr>
            <p:ph type="title"/>
          </p:nvPr>
        </p:nvSpPr>
        <p:spPr/>
        <p:txBody>
          <a:bodyPr/>
          <a:lstStyle/>
          <a:p>
            <a:r>
              <a:rPr lang="en-US" dirty="0"/>
              <a:t>Historical health beliefs and practices</a:t>
            </a:r>
          </a:p>
        </p:txBody>
      </p:sp>
      <p:sp>
        <p:nvSpPr>
          <p:cNvPr id="3" name="Content Placeholder 2">
            <a:extLst>
              <a:ext uri="{FF2B5EF4-FFF2-40B4-BE49-F238E27FC236}">
                <a16:creationId xmlns:a16="http://schemas.microsoft.com/office/drawing/2014/main" id="{1AF23F34-D416-4CEA-BC89-E06DCE73BF45}"/>
              </a:ext>
            </a:extLst>
          </p:cNvPr>
          <p:cNvSpPr>
            <a:spLocks noGrp="1"/>
          </p:cNvSpPr>
          <p:nvPr>
            <p:ph idx="1"/>
          </p:nvPr>
        </p:nvSpPr>
        <p:spPr/>
        <p:txBody>
          <a:bodyPr>
            <a:normAutofit/>
          </a:bodyPr>
          <a:lstStyle/>
          <a:p>
            <a:r>
              <a:rPr lang="en-US" dirty="0"/>
              <a:t>Greeks (1000-400 BC):</a:t>
            </a:r>
          </a:p>
          <a:p>
            <a:pPr lvl="1"/>
            <a:r>
              <a:rPr lang="en-US" dirty="0"/>
              <a:t>Influence still seen in current perspectives on health/disease</a:t>
            </a:r>
          </a:p>
          <a:p>
            <a:pPr lvl="1"/>
            <a:r>
              <a:rPr lang="en-US" dirty="0"/>
              <a:t>Focus is on balance: physical, mental, spiritual aspects of a person</a:t>
            </a:r>
          </a:p>
          <a:p>
            <a:pPr lvl="1"/>
            <a:r>
              <a:rPr lang="en-US" dirty="0"/>
              <a:t>Emphasis on disease prevention through personal actions</a:t>
            </a:r>
          </a:p>
          <a:p>
            <a:pPr lvl="1"/>
            <a:r>
              <a:rPr lang="en-US" dirty="0"/>
              <a:t>Understanding of disease still shaped by religion, but over time, shift towards “scientific” (empirically-based) view of medicine</a:t>
            </a:r>
          </a:p>
        </p:txBody>
      </p:sp>
      <p:pic>
        <p:nvPicPr>
          <p:cNvPr id="2050" name="Picture 2" descr="https://upload.wikimedia.org/wikipedia/commons/thumb/6/6c/Medicine_aryballos_Louvre_CA1989-2183_n2.jpg/280px-Medicine_aryballos_Louvre_CA1989-2183_n2.jpg">
            <a:extLst>
              <a:ext uri="{FF2B5EF4-FFF2-40B4-BE49-F238E27FC236}">
                <a16:creationId xmlns:a16="http://schemas.microsoft.com/office/drawing/2014/main" id="{3B66447B-4DA1-4CBC-8F25-CDB3D6854D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3164" y="4060768"/>
            <a:ext cx="2940627" cy="2646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552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84153-F158-4BA3-B3BC-46A3E7CA4FF4}"/>
              </a:ext>
            </a:extLst>
          </p:cNvPr>
          <p:cNvSpPr>
            <a:spLocks noGrp="1"/>
          </p:cNvSpPr>
          <p:nvPr>
            <p:ph type="title"/>
          </p:nvPr>
        </p:nvSpPr>
        <p:spPr/>
        <p:txBody>
          <a:bodyPr/>
          <a:lstStyle/>
          <a:p>
            <a:r>
              <a:rPr lang="en-US" dirty="0"/>
              <a:t>Historical health beliefs and practices</a:t>
            </a:r>
          </a:p>
        </p:txBody>
      </p:sp>
      <p:sp>
        <p:nvSpPr>
          <p:cNvPr id="3" name="Content Placeholder 2">
            <a:extLst>
              <a:ext uri="{FF2B5EF4-FFF2-40B4-BE49-F238E27FC236}">
                <a16:creationId xmlns:a16="http://schemas.microsoft.com/office/drawing/2014/main" id="{29D56DF4-E25A-44B5-999D-6CACDFB20ED8}"/>
              </a:ext>
            </a:extLst>
          </p:cNvPr>
          <p:cNvSpPr>
            <a:spLocks noGrp="1"/>
          </p:cNvSpPr>
          <p:nvPr>
            <p:ph idx="1"/>
          </p:nvPr>
        </p:nvSpPr>
        <p:spPr/>
        <p:txBody>
          <a:bodyPr/>
          <a:lstStyle/>
          <a:p>
            <a:r>
              <a:rPr lang="en-US" dirty="0"/>
              <a:t>Hippocrates</a:t>
            </a:r>
          </a:p>
          <a:p>
            <a:pPr lvl="1"/>
            <a:r>
              <a:rPr lang="en-US" dirty="0"/>
              <a:t>Good health: result of balance; Disease: result of imbalance</a:t>
            </a:r>
          </a:p>
          <a:p>
            <a:pPr lvl="1"/>
            <a:r>
              <a:rPr lang="en-US" dirty="0"/>
              <a:t>To maintain good health: engage in physical activity, study, philosophical discussion with others, good nutrition, rest.</a:t>
            </a:r>
          </a:p>
          <a:p>
            <a:pPr lvl="1"/>
            <a:r>
              <a:rPr lang="en-US" dirty="0"/>
              <a:t>Hippocrates’ theory of disease causation still employed through early 20</a:t>
            </a:r>
            <a:r>
              <a:rPr lang="en-US" baseline="30000" dirty="0"/>
              <a:t>th</a:t>
            </a:r>
            <a:r>
              <a:rPr lang="en-US" dirty="0"/>
              <a:t> century</a:t>
            </a:r>
          </a:p>
          <a:p>
            <a:pPr lvl="1"/>
            <a:r>
              <a:rPr lang="en-US" dirty="0"/>
              <a:t>Observed, recorded associations between diseases and geography, climate, diet, living conditions</a:t>
            </a:r>
          </a:p>
          <a:p>
            <a:pPr lvl="1"/>
            <a:r>
              <a:rPr lang="en-US" dirty="0"/>
              <a:t>“First epidemiologist:” identified distinction between endemic and epidemic disease</a:t>
            </a:r>
          </a:p>
          <a:p>
            <a:pPr lvl="1"/>
            <a:r>
              <a:rPr lang="en-US" dirty="0"/>
              <a:t>Hippocratic Oath</a:t>
            </a:r>
          </a:p>
        </p:txBody>
      </p:sp>
      <p:pic>
        <p:nvPicPr>
          <p:cNvPr id="3074" name="Picture 2" descr="Image result for hippocrates">
            <a:extLst>
              <a:ext uri="{FF2B5EF4-FFF2-40B4-BE49-F238E27FC236}">
                <a16:creationId xmlns:a16="http://schemas.microsoft.com/office/drawing/2014/main" id="{814140E9-272B-4ACC-852A-5A11DB759F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5508" y="186198"/>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9514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7B474-5AD8-4BEC-A4F3-7DACB55FB00B}"/>
              </a:ext>
            </a:extLst>
          </p:cNvPr>
          <p:cNvSpPr>
            <a:spLocks noGrp="1"/>
          </p:cNvSpPr>
          <p:nvPr>
            <p:ph type="title"/>
          </p:nvPr>
        </p:nvSpPr>
        <p:spPr/>
        <p:txBody>
          <a:bodyPr/>
          <a:lstStyle/>
          <a:p>
            <a:r>
              <a:rPr lang="en-US" dirty="0"/>
              <a:t>Historical health beliefs and practices</a:t>
            </a:r>
          </a:p>
        </p:txBody>
      </p:sp>
      <p:sp>
        <p:nvSpPr>
          <p:cNvPr id="3" name="Content Placeholder 2">
            <a:extLst>
              <a:ext uri="{FF2B5EF4-FFF2-40B4-BE49-F238E27FC236}">
                <a16:creationId xmlns:a16="http://schemas.microsoft.com/office/drawing/2014/main" id="{78C2F6C1-9EE2-40D3-8FB1-C610069930D8}"/>
              </a:ext>
            </a:extLst>
          </p:cNvPr>
          <p:cNvSpPr>
            <a:spLocks noGrp="1"/>
          </p:cNvSpPr>
          <p:nvPr>
            <p:ph idx="1"/>
          </p:nvPr>
        </p:nvSpPr>
        <p:spPr/>
        <p:txBody>
          <a:bodyPr/>
          <a:lstStyle/>
          <a:p>
            <a:r>
              <a:rPr lang="en-US" dirty="0"/>
              <a:t>Romans (500 BC-500 AD):</a:t>
            </a:r>
          </a:p>
          <a:p>
            <a:pPr lvl="1"/>
            <a:r>
              <a:rPr lang="en-US" dirty="0"/>
              <a:t>Aqueducts</a:t>
            </a:r>
          </a:p>
          <a:p>
            <a:pPr lvl="1"/>
            <a:r>
              <a:rPr lang="en-US" dirty="0"/>
              <a:t>Underground sewers</a:t>
            </a:r>
          </a:p>
          <a:p>
            <a:pPr lvl="1"/>
            <a:r>
              <a:rPr lang="en-US" dirty="0"/>
              <a:t>Hospitals, public medical service</a:t>
            </a:r>
          </a:p>
          <a:p>
            <a:pPr lvl="1"/>
            <a:r>
              <a:rPr lang="en-US" dirty="0"/>
              <a:t>Study of anatomy</a:t>
            </a:r>
          </a:p>
        </p:txBody>
      </p:sp>
      <p:pic>
        <p:nvPicPr>
          <p:cNvPr id="4098" name="Picture 2" descr="Image result for roman aqueducts">
            <a:extLst>
              <a:ext uri="{FF2B5EF4-FFF2-40B4-BE49-F238E27FC236}">
                <a16:creationId xmlns:a16="http://schemas.microsoft.com/office/drawing/2014/main" id="{8574C6C2-3B73-412A-B7AD-A0A69C6EE7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7257" y="3882513"/>
            <a:ext cx="3593690" cy="269526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romeacrosseurope.com/wp-content/uploads/2017/04/Domitian-era-section-of-the-Cloaca-under-the-Forum-300x200.jpg">
            <a:extLst>
              <a:ext uri="{FF2B5EF4-FFF2-40B4-BE49-F238E27FC236}">
                <a16:creationId xmlns:a16="http://schemas.microsoft.com/office/drawing/2014/main" id="{2DE5766F-98CB-4B26-B5CB-C0ECC7DBC6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2901" y="3882513"/>
            <a:ext cx="4042902" cy="2695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447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B58E7-0726-431A-9B20-CA76BE7BD7CB}"/>
              </a:ext>
            </a:extLst>
          </p:cNvPr>
          <p:cNvSpPr>
            <a:spLocks noGrp="1"/>
          </p:cNvSpPr>
          <p:nvPr>
            <p:ph type="title"/>
          </p:nvPr>
        </p:nvSpPr>
        <p:spPr/>
        <p:txBody>
          <a:bodyPr/>
          <a:lstStyle/>
          <a:p>
            <a:r>
              <a:rPr lang="en-US" dirty="0"/>
              <a:t>Historical health beliefs and practices</a:t>
            </a:r>
          </a:p>
        </p:txBody>
      </p:sp>
      <p:sp>
        <p:nvSpPr>
          <p:cNvPr id="3" name="Content Placeholder 2">
            <a:extLst>
              <a:ext uri="{FF2B5EF4-FFF2-40B4-BE49-F238E27FC236}">
                <a16:creationId xmlns:a16="http://schemas.microsoft.com/office/drawing/2014/main" id="{41E29DAE-C976-452A-AF5E-EA19357FFEE7}"/>
              </a:ext>
            </a:extLst>
          </p:cNvPr>
          <p:cNvSpPr>
            <a:spLocks noGrp="1"/>
          </p:cNvSpPr>
          <p:nvPr>
            <p:ph idx="1"/>
          </p:nvPr>
        </p:nvSpPr>
        <p:spPr>
          <a:xfrm>
            <a:off x="646111" y="2052918"/>
            <a:ext cx="8946541" cy="4805082"/>
          </a:xfrm>
        </p:spPr>
        <p:txBody>
          <a:bodyPr>
            <a:normAutofit/>
          </a:bodyPr>
          <a:lstStyle/>
          <a:p>
            <a:r>
              <a:rPr lang="en-US" dirty="0"/>
              <a:t>Middle Ages (500 – 1500 AD):</a:t>
            </a:r>
          </a:p>
          <a:p>
            <a:pPr lvl="1"/>
            <a:r>
              <a:rPr lang="en-US" dirty="0"/>
              <a:t>Shift to religious (Christian) views on health/disease; rejection of previous medical knowledge</a:t>
            </a:r>
          </a:p>
          <a:p>
            <a:pPr lvl="2"/>
            <a:r>
              <a:rPr lang="en-US" dirty="0"/>
              <a:t>Duality/split between spirit &amp; body</a:t>
            </a:r>
          </a:p>
          <a:p>
            <a:pPr lvl="2"/>
            <a:r>
              <a:rPr lang="en-US" dirty="0"/>
              <a:t>Cultural de-emphasis on personal hygiene</a:t>
            </a:r>
          </a:p>
          <a:p>
            <a:pPr lvl="1"/>
            <a:r>
              <a:rPr lang="en-US" dirty="0"/>
              <a:t>Marked by recurrence of epidemics</a:t>
            </a:r>
          </a:p>
          <a:p>
            <a:pPr lvl="2"/>
            <a:r>
              <a:rPr lang="en-US" dirty="0"/>
              <a:t>Was understood that plague and other diseases were contagious, but chain of transmission unknown</a:t>
            </a:r>
          </a:p>
          <a:p>
            <a:r>
              <a:rPr lang="en-US" dirty="0"/>
              <a:t>Renaissance (1500 -1700 AD)</a:t>
            </a:r>
          </a:p>
          <a:p>
            <a:pPr lvl="1"/>
            <a:r>
              <a:rPr lang="en-US" dirty="0"/>
              <a:t>Treatment of disease rudimentary, one-size-fits-all (barber/surgeon vs. physician)</a:t>
            </a:r>
          </a:p>
          <a:p>
            <a:pPr lvl="1"/>
            <a:r>
              <a:rPr lang="en-US" dirty="0"/>
              <a:t>John </a:t>
            </a:r>
            <a:r>
              <a:rPr lang="en-US" dirty="0" err="1"/>
              <a:t>Graunt</a:t>
            </a:r>
            <a:r>
              <a:rPr lang="en-US" dirty="0"/>
              <a:t> (London), study of Bills of Mortality</a:t>
            </a:r>
          </a:p>
          <a:p>
            <a:pPr lvl="1"/>
            <a:r>
              <a:rPr lang="en-US" dirty="0"/>
              <a:t>Italy: expansion of duties of health boards</a:t>
            </a:r>
          </a:p>
        </p:txBody>
      </p:sp>
      <p:pic>
        <p:nvPicPr>
          <p:cNvPr id="5122" name="Picture 2" descr="https://www.stephenhicks.org/wp-content/uploads/2010/04/feldbuch-bloodletting.jpg">
            <a:extLst>
              <a:ext uri="{FF2B5EF4-FFF2-40B4-BE49-F238E27FC236}">
                <a16:creationId xmlns:a16="http://schemas.microsoft.com/office/drawing/2014/main" id="{A109B7D0-4F3F-4E33-86A9-3F924F5FB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2652" y="2455703"/>
            <a:ext cx="2477159" cy="3317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588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FDF52-6C1E-4072-8EC5-94AD13106255}"/>
              </a:ext>
            </a:extLst>
          </p:cNvPr>
          <p:cNvSpPr>
            <a:spLocks noGrp="1"/>
          </p:cNvSpPr>
          <p:nvPr>
            <p:ph type="title"/>
          </p:nvPr>
        </p:nvSpPr>
        <p:spPr/>
        <p:txBody>
          <a:bodyPr/>
          <a:lstStyle/>
          <a:p>
            <a:r>
              <a:rPr lang="en-US" dirty="0"/>
              <a:t>Historical health beliefs and practices</a:t>
            </a:r>
          </a:p>
        </p:txBody>
      </p:sp>
      <p:sp>
        <p:nvSpPr>
          <p:cNvPr id="3" name="Content Placeholder 2">
            <a:extLst>
              <a:ext uri="{FF2B5EF4-FFF2-40B4-BE49-F238E27FC236}">
                <a16:creationId xmlns:a16="http://schemas.microsoft.com/office/drawing/2014/main" id="{C21D525D-14E4-4495-ABDE-A5B004944840}"/>
              </a:ext>
            </a:extLst>
          </p:cNvPr>
          <p:cNvSpPr>
            <a:spLocks noGrp="1"/>
          </p:cNvSpPr>
          <p:nvPr>
            <p:ph idx="1"/>
          </p:nvPr>
        </p:nvSpPr>
        <p:spPr/>
        <p:txBody>
          <a:bodyPr/>
          <a:lstStyle/>
          <a:p>
            <a:r>
              <a:rPr lang="en-US" dirty="0"/>
              <a:t>Age of Enlightenment (1700s) </a:t>
            </a:r>
          </a:p>
          <a:p>
            <a:pPr lvl="1"/>
            <a:r>
              <a:rPr lang="en-US" dirty="0"/>
              <a:t>Industrialization, urbanization</a:t>
            </a:r>
          </a:p>
          <a:p>
            <a:pPr lvl="1"/>
            <a:r>
              <a:rPr lang="en-US" dirty="0"/>
              <a:t> Still no full understanding of disease (“miasmas theory”) but, some significant advances:</a:t>
            </a:r>
          </a:p>
          <a:p>
            <a:pPr lvl="2"/>
            <a:r>
              <a:rPr lang="en-US" dirty="0"/>
              <a:t>Edward Jenner, smallpox vaccine</a:t>
            </a:r>
          </a:p>
          <a:p>
            <a:pPr lvl="2"/>
            <a:r>
              <a:rPr lang="en-US" dirty="0"/>
              <a:t>Shift away from mind/body duality</a:t>
            </a:r>
          </a:p>
          <a:p>
            <a:pPr lvl="1"/>
            <a:r>
              <a:rPr lang="en-US" dirty="0"/>
              <a:t>In US: contagious diseases rampant </a:t>
            </a:r>
          </a:p>
          <a:p>
            <a:pPr lvl="2"/>
            <a:r>
              <a:rPr lang="en-US" dirty="0"/>
              <a:t>Crowding, immigration</a:t>
            </a:r>
          </a:p>
          <a:p>
            <a:pPr lvl="2"/>
            <a:r>
              <a:rPr lang="en-US" dirty="0"/>
              <a:t>Disease control: quarantine, environmental cleanliness, but no oversight</a:t>
            </a:r>
          </a:p>
          <a:p>
            <a:pPr marL="914400" lvl="2" indent="0">
              <a:buNone/>
            </a:pPr>
            <a:endParaRPr lang="en-US" dirty="0"/>
          </a:p>
          <a:p>
            <a:pPr marL="457200" lvl="1" indent="0">
              <a:buNone/>
            </a:pPr>
            <a:endParaRPr lang="en-US" dirty="0"/>
          </a:p>
        </p:txBody>
      </p:sp>
      <p:pic>
        <p:nvPicPr>
          <p:cNvPr id="7170" name="Picture 2" descr="Edward Jenner's smallpox vaccine">
            <a:extLst>
              <a:ext uri="{FF2B5EF4-FFF2-40B4-BE49-F238E27FC236}">
                <a16:creationId xmlns:a16="http://schemas.microsoft.com/office/drawing/2014/main" id="{EE338D3B-0FBC-4424-842C-80DD6A2E6B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4014" y="251952"/>
            <a:ext cx="3711677" cy="2319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41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9E091-DB8B-4560-8771-B62FB0DD66EC}"/>
              </a:ext>
            </a:extLst>
          </p:cNvPr>
          <p:cNvSpPr>
            <a:spLocks noGrp="1"/>
          </p:cNvSpPr>
          <p:nvPr>
            <p:ph type="title"/>
          </p:nvPr>
        </p:nvSpPr>
        <p:spPr/>
        <p:txBody>
          <a:bodyPr/>
          <a:lstStyle/>
          <a:p>
            <a:r>
              <a:rPr lang="en-US" dirty="0"/>
              <a:t>Urban life, 19</a:t>
            </a:r>
            <a:r>
              <a:rPr lang="en-US" baseline="30000" dirty="0"/>
              <a:t>th</a:t>
            </a:r>
            <a:r>
              <a:rPr lang="en-US" dirty="0"/>
              <a:t> century</a:t>
            </a:r>
          </a:p>
        </p:txBody>
      </p:sp>
      <p:sp>
        <p:nvSpPr>
          <p:cNvPr id="4" name="Text Placeholder 3">
            <a:extLst>
              <a:ext uri="{FF2B5EF4-FFF2-40B4-BE49-F238E27FC236}">
                <a16:creationId xmlns:a16="http://schemas.microsoft.com/office/drawing/2014/main" id="{03A5575C-5404-4320-BB42-53670D3D5F4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17140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29DF6-4B53-4FA1-A347-E60908AF5093}"/>
              </a:ext>
            </a:extLst>
          </p:cNvPr>
          <p:cNvSpPr>
            <a:spLocks noGrp="1"/>
          </p:cNvSpPr>
          <p:nvPr>
            <p:ph type="title"/>
          </p:nvPr>
        </p:nvSpPr>
        <p:spPr/>
        <p:txBody>
          <a:bodyPr/>
          <a:lstStyle/>
          <a:p>
            <a:r>
              <a:rPr lang="en-US" dirty="0"/>
              <a:t>Poverty Map of London, Charles Booth 1889</a:t>
            </a:r>
          </a:p>
        </p:txBody>
      </p:sp>
      <p:sp>
        <p:nvSpPr>
          <p:cNvPr id="3" name="Content Placeholder 2">
            <a:extLst>
              <a:ext uri="{FF2B5EF4-FFF2-40B4-BE49-F238E27FC236}">
                <a16:creationId xmlns:a16="http://schemas.microsoft.com/office/drawing/2014/main" id="{0D98D1E5-F848-4C65-AD5A-413B671A377C}"/>
              </a:ext>
            </a:extLst>
          </p:cNvPr>
          <p:cNvSpPr>
            <a:spLocks noGrp="1"/>
          </p:cNvSpPr>
          <p:nvPr>
            <p:ph idx="1"/>
          </p:nvPr>
        </p:nvSpPr>
        <p:spPr>
          <a:xfrm>
            <a:off x="838200" y="1825625"/>
            <a:ext cx="3775364" cy="4351338"/>
          </a:xfrm>
        </p:spPr>
        <p:txBody>
          <a:bodyPr/>
          <a:lstStyle/>
          <a:p>
            <a:r>
              <a:rPr lang="en-US" dirty="0"/>
              <a:t>Reds: lower middle class</a:t>
            </a:r>
          </a:p>
          <a:p>
            <a:r>
              <a:rPr lang="en-US" dirty="0"/>
              <a:t>Light blue: poor</a:t>
            </a:r>
          </a:p>
          <a:p>
            <a:r>
              <a:rPr lang="en-US" dirty="0"/>
              <a:t>Dark blue: very poor</a:t>
            </a:r>
          </a:p>
          <a:p>
            <a:r>
              <a:rPr lang="en-US" dirty="0"/>
              <a:t>Black: unemployed</a:t>
            </a:r>
          </a:p>
        </p:txBody>
      </p:sp>
      <p:pic>
        <p:nvPicPr>
          <p:cNvPr id="4" name="Picture 3">
            <a:extLst>
              <a:ext uri="{FF2B5EF4-FFF2-40B4-BE49-F238E27FC236}">
                <a16:creationId xmlns:a16="http://schemas.microsoft.com/office/drawing/2014/main" id="{02EF07BC-48B1-45B8-A43B-1A7800DEB24F}"/>
              </a:ext>
            </a:extLst>
          </p:cNvPr>
          <p:cNvPicPr>
            <a:picLocks noChangeAspect="1"/>
          </p:cNvPicPr>
          <p:nvPr/>
        </p:nvPicPr>
        <p:blipFill>
          <a:blip r:embed="rId3"/>
          <a:stretch>
            <a:fillRect/>
          </a:stretch>
        </p:blipFill>
        <p:spPr>
          <a:xfrm>
            <a:off x="4740179" y="1326356"/>
            <a:ext cx="7133167" cy="5349876"/>
          </a:xfrm>
          <a:prstGeom prst="rect">
            <a:avLst/>
          </a:prstGeom>
        </p:spPr>
      </p:pic>
    </p:spTree>
    <p:extLst>
      <p:ext uri="{BB962C8B-B14F-4D97-AF65-F5344CB8AC3E}">
        <p14:creationId xmlns:p14="http://schemas.microsoft.com/office/powerpoint/2010/main" val="407927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85D98-5BFB-4889-989B-A5B2A13E8BEB}"/>
              </a:ext>
            </a:extLst>
          </p:cNvPr>
          <p:cNvSpPr>
            <a:spLocks noGrp="1"/>
          </p:cNvSpPr>
          <p:nvPr>
            <p:ph type="title"/>
          </p:nvPr>
        </p:nvSpPr>
        <p:spPr>
          <a:xfrm>
            <a:off x="838200" y="365125"/>
            <a:ext cx="5120148" cy="1325563"/>
          </a:xfrm>
        </p:spPr>
        <p:txBody>
          <a:bodyPr/>
          <a:lstStyle/>
          <a:p>
            <a:r>
              <a:rPr lang="en-US" dirty="0"/>
              <a:t>The St. Giles Rookery, London 1849</a:t>
            </a:r>
          </a:p>
        </p:txBody>
      </p:sp>
      <p:pic>
        <p:nvPicPr>
          <p:cNvPr id="4" name="Picture 3">
            <a:extLst>
              <a:ext uri="{FF2B5EF4-FFF2-40B4-BE49-F238E27FC236}">
                <a16:creationId xmlns:a16="http://schemas.microsoft.com/office/drawing/2014/main" id="{0B715AB9-3176-4D51-BEA1-EF00F1819566}"/>
              </a:ext>
            </a:extLst>
          </p:cNvPr>
          <p:cNvPicPr>
            <a:picLocks noChangeAspect="1"/>
          </p:cNvPicPr>
          <p:nvPr/>
        </p:nvPicPr>
        <p:blipFill>
          <a:blip r:embed="rId2"/>
          <a:stretch>
            <a:fillRect/>
          </a:stretch>
        </p:blipFill>
        <p:spPr>
          <a:xfrm>
            <a:off x="7079227" y="182992"/>
            <a:ext cx="4762038" cy="6534240"/>
          </a:xfrm>
          <a:prstGeom prst="rect">
            <a:avLst/>
          </a:prstGeom>
        </p:spPr>
      </p:pic>
    </p:spTree>
    <p:extLst>
      <p:ext uri="{BB962C8B-B14F-4D97-AF65-F5344CB8AC3E}">
        <p14:creationId xmlns:p14="http://schemas.microsoft.com/office/powerpoint/2010/main" val="207874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81DD2-6ECF-4FD0-BFDE-1EB7719517C2}"/>
              </a:ext>
            </a:extLst>
          </p:cNvPr>
          <p:cNvSpPr>
            <a:spLocks noGrp="1"/>
          </p:cNvSpPr>
          <p:nvPr>
            <p:ph type="title"/>
          </p:nvPr>
        </p:nvSpPr>
        <p:spPr>
          <a:xfrm>
            <a:off x="196646" y="365124"/>
            <a:ext cx="4500716" cy="1325563"/>
          </a:xfrm>
        </p:spPr>
        <p:txBody>
          <a:bodyPr/>
          <a:lstStyle/>
          <a:p>
            <a:r>
              <a:rPr lang="en-US" dirty="0"/>
              <a:t>“Slums of London,” Gustave Dore 1850</a:t>
            </a:r>
          </a:p>
        </p:txBody>
      </p:sp>
      <p:pic>
        <p:nvPicPr>
          <p:cNvPr id="4" name="Picture 3">
            <a:extLst>
              <a:ext uri="{FF2B5EF4-FFF2-40B4-BE49-F238E27FC236}">
                <a16:creationId xmlns:a16="http://schemas.microsoft.com/office/drawing/2014/main" id="{E321F6CF-DEF3-47B4-9294-B9FCE4063D0D}"/>
              </a:ext>
            </a:extLst>
          </p:cNvPr>
          <p:cNvPicPr>
            <a:picLocks noChangeAspect="1"/>
          </p:cNvPicPr>
          <p:nvPr/>
        </p:nvPicPr>
        <p:blipFill>
          <a:blip r:embed="rId2"/>
          <a:stretch>
            <a:fillRect/>
          </a:stretch>
        </p:blipFill>
        <p:spPr>
          <a:xfrm>
            <a:off x="4940710" y="1027906"/>
            <a:ext cx="7251290" cy="5873545"/>
          </a:xfrm>
          <a:prstGeom prst="rect">
            <a:avLst/>
          </a:prstGeom>
        </p:spPr>
      </p:pic>
    </p:spTree>
    <p:extLst>
      <p:ext uri="{BB962C8B-B14F-4D97-AF65-F5344CB8AC3E}">
        <p14:creationId xmlns:p14="http://schemas.microsoft.com/office/powerpoint/2010/main" val="1497329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DCCD5-4249-49F3-B7DB-7EE530EE3C89}"/>
              </a:ext>
            </a:extLst>
          </p:cNvPr>
          <p:cNvSpPr>
            <a:spLocks noGrp="1"/>
          </p:cNvSpPr>
          <p:nvPr>
            <p:ph type="title"/>
          </p:nvPr>
        </p:nvSpPr>
        <p:spPr/>
        <p:txBody>
          <a:bodyPr/>
          <a:lstStyle/>
          <a:p>
            <a:r>
              <a:rPr lang="en-US" dirty="0"/>
              <a:t>Tenement privies, New York City</a:t>
            </a:r>
          </a:p>
        </p:txBody>
      </p:sp>
      <p:pic>
        <p:nvPicPr>
          <p:cNvPr id="1026" name="Picture 2" descr="19th century toilet nyc">
            <a:extLst>
              <a:ext uri="{FF2B5EF4-FFF2-40B4-BE49-F238E27FC236}">
                <a16:creationId xmlns:a16="http://schemas.microsoft.com/office/drawing/2014/main" id="{C13EAB07-F6D2-41A8-B8CD-69947E9145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403" y="2635182"/>
            <a:ext cx="5782597" cy="42228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429E858-775F-459B-A4B0-0E01CDDC2CCD}"/>
              </a:ext>
            </a:extLst>
          </p:cNvPr>
          <p:cNvPicPr>
            <a:picLocks noChangeAspect="1"/>
          </p:cNvPicPr>
          <p:nvPr/>
        </p:nvPicPr>
        <p:blipFill>
          <a:blip r:embed="rId3"/>
          <a:stretch>
            <a:fillRect/>
          </a:stretch>
        </p:blipFill>
        <p:spPr>
          <a:xfrm>
            <a:off x="5595597" y="2609405"/>
            <a:ext cx="6258606" cy="4274372"/>
          </a:xfrm>
          <a:prstGeom prst="rect">
            <a:avLst/>
          </a:prstGeom>
        </p:spPr>
      </p:pic>
    </p:spTree>
    <p:extLst>
      <p:ext uri="{BB962C8B-B14F-4D97-AF65-F5344CB8AC3E}">
        <p14:creationId xmlns:p14="http://schemas.microsoft.com/office/powerpoint/2010/main" val="1485096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8CB68-BC5E-4F97-9D57-4F7A49506895}"/>
              </a:ext>
            </a:extLst>
          </p:cNvPr>
          <p:cNvSpPr>
            <a:spLocks noGrp="1"/>
          </p:cNvSpPr>
          <p:nvPr>
            <p:ph type="title"/>
          </p:nvPr>
        </p:nvSpPr>
        <p:spPr/>
        <p:txBody>
          <a:bodyPr/>
          <a:lstStyle/>
          <a:p>
            <a:r>
              <a:rPr lang="en-US" dirty="0"/>
              <a:t>“Night soil men”</a:t>
            </a:r>
          </a:p>
        </p:txBody>
      </p:sp>
      <p:pic>
        <p:nvPicPr>
          <p:cNvPr id="4" name="Picture 3">
            <a:extLst>
              <a:ext uri="{FF2B5EF4-FFF2-40B4-BE49-F238E27FC236}">
                <a16:creationId xmlns:a16="http://schemas.microsoft.com/office/drawing/2014/main" id="{2EACED64-4ABA-4F7D-B716-9FEFF9478E32}"/>
              </a:ext>
            </a:extLst>
          </p:cNvPr>
          <p:cNvPicPr>
            <a:picLocks noChangeAspect="1"/>
          </p:cNvPicPr>
          <p:nvPr/>
        </p:nvPicPr>
        <p:blipFill>
          <a:blip r:embed="rId2"/>
          <a:stretch>
            <a:fillRect/>
          </a:stretch>
        </p:blipFill>
        <p:spPr>
          <a:xfrm>
            <a:off x="2673605" y="1825625"/>
            <a:ext cx="6048375" cy="4343400"/>
          </a:xfrm>
          <a:prstGeom prst="rect">
            <a:avLst/>
          </a:prstGeom>
        </p:spPr>
      </p:pic>
    </p:spTree>
    <p:extLst>
      <p:ext uri="{BB962C8B-B14F-4D97-AF65-F5344CB8AC3E}">
        <p14:creationId xmlns:p14="http://schemas.microsoft.com/office/powerpoint/2010/main" val="2710187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68E5A-57EB-46D8-9369-C790517C1EC6}"/>
              </a:ext>
            </a:extLst>
          </p:cNvPr>
          <p:cNvSpPr>
            <a:spLocks noGrp="1"/>
          </p:cNvSpPr>
          <p:nvPr>
            <p:ph type="title"/>
          </p:nvPr>
        </p:nvSpPr>
        <p:spPr>
          <a:xfrm>
            <a:off x="309716" y="365125"/>
            <a:ext cx="4080199" cy="1325563"/>
          </a:xfrm>
        </p:spPr>
        <p:txBody>
          <a:bodyPr/>
          <a:lstStyle/>
          <a:p>
            <a:r>
              <a:rPr lang="en-US" dirty="0"/>
              <a:t>Water pumps</a:t>
            </a:r>
            <a:br>
              <a:rPr lang="en-US" dirty="0"/>
            </a:br>
            <a:r>
              <a:rPr lang="en-US" dirty="0"/>
              <a:t> </a:t>
            </a:r>
          </a:p>
        </p:txBody>
      </p:sp>
      <p:pic>
        <p:nvPicPr>
          <p:cNvPr id="7" name="Picture 6">
            <a:extLst>
              <a:ext uri="{FF2B5EF4-FFF2-40B4-BE49-F238E27FC236}">
                <a16:creationId xmlns:a16="http://schemas.microsoft.com/office/drawing/2014/main" id="{BEB6B439-F2D7-46B2-BD5D-549BD0E36846}"/>
              </a:ext>
            </a:extLst>
          </p:cNvPr>
          <p:cNvPicPr>
            <a:picLocks noChangeAspect="1"/>
          </p:cNvPicPr>
          <p:nvPr/>
        </p:nvPicPr>
        <p:blipFill>
          <a:blip r:embed="rId2"/>
          <a:stretch>
            <a:fillRect/>
          </a:stretch>
        </p:blipFill>
        <p:spPr>
          <a:xfrm>
            <a:off x="7936555" y="365125"/>
            <a:ext cx="4183089" cy="6276109"/>
          </a:xfrm>
          <a:prstGeom prst="rect">
            <a:avLst/>
          </a:prstGeom>
        </p:spPr>
      </p:pic>
      <p:pic>
        <p:nvPicPr>
          <p:cNvPr id="6" name="Picture 5">
            <a:extLst>
              <a:ext uri="{FF2B5EF4-FFF2-40B4-BE49-F238E27FC236}">
                <a16:creationId xmlns:a16="http://schemas.microsoft.com/office/drawing/2014/main" id="{52654530-931A-42E3-9CBA-DD371DEEF0D7}"/>
              </a:ext>
            </a:extLst>
          </p:cNvPr>
          <p:cNvPicPr>
            <a:picLocks noChangeAspect="1"/>
          </p:cNvPicPr>
          <p:nvPr/>
        </p:nvPicPr>
        <p:blipFill rotWithShape="1">
          <a:blip r:embed="rId3"/>
          <a:srcRect l="2375" t="1348" r="2892" b="3104"/>
          <a:stretch/>
        </p:blipFill>
        <p:spPr>
          <a:xfrm>
            <a:off x="4498258" y="365125"/>
            <a:ext cx="4321278" cy="6276109"/>
          </a:xfrm>
          <a:prstGeom prst="rect">
            <a:avLst/>
          </a:prstGeom>
        </p:spPr>
      </p:pic>
      <p:pic>
        <p:nvPicPr>
          <p:cNvPr id="8" name="Picture 7">
            <a:extLst>
              <a:ext uri="{FF2B5EF4-FFF2-40B4-BE49-F238E27FC236}">
                <a16:creationId xmlns:a16="http://schemas.microsoft.com/office/drawing/2014/main" id="{13A923A5-2BA4-4894-A5A7-A7AF82B7BFB8}"/>
              </a:ext>
            </a:extLst>
          </p:cNvPr>
          <p:cNvPicPr>
            <a:picLocks noChangeAspect="1"/>
          </p:cNvPicPr>
          <p:nvPr/>
        </p:nvPicPr>
        <p:blipFill>
          <a:blip r:embed="rId4"/>
          <a:stretch>
            <a:fillRect/>
          </a:stretch>
        </p:blipFill>
        <p:spPr>
          <a:xfrm>
            <a:off x="708987" y="1786742"/>
            <a:ext cx="3281655" cy="4854492"/>
          </a:xfrm>
          <a:prstGeom prst="rect">
            <a:avLst/>
          </a:prstGeom>
        </p:spPr>
      </p:pic>
    </p:spTree>
    <p:extLst>
      <p:ext uri="{BB962C8B-B14F-4D97-AF65-F5344CB8AC3E}">
        <p14:creationId xmlns:p14="http://schemas.microsoft.com/office/powerpoint/2010/main" val="3939923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7CDBD-5661-421A-9FD5-24BF7FADE750}"/>
              </a:ext>
            </a:extLst>
          </p:cNvPr>
          <p:cNvSpPr>
            <a:spLocks noGrp="1"/>
          </p:cNvSpPr>
          <p:nvPr>
            <p:ph type="title"/>
          </p:nvPr>
        </p:nvSpPr>
        <p:spPr/>
        <p:txBody>
          <a:bodyPr/>
          <a:lstStyle/>
          <a:p>
            <a:r>
              <a:rPr lang="en-US" dirty="0"/>
              <a:t>John Snow’s map</a:t>
            </a:r>
          </a:p>
        </p:txBody>
      </p:sp>
      <p:pic>
        <p:nvPicPr>
          <p:cNvPr id="4" name="Picture 3">
            <a:extLst>
              <a:ext uri="{FF2B5EF4-FFF2-40B4-BE49-F238E27FC236}">
                <a16:creationId xmlns:a16="http://schemas.microsoft.com/office/drawing/2014/main" id="{AD2008F3-C80C-456C-BF72-1F11BDBAAB11}"/>
              </a:ext>
            </a:extLst>
          </p:cNvPr>
          <p:cNvPicPr>
            <a:picLocks noChangeAspect="1"/>
          </p:cNvPicPr>
          <p:nvPr/>
        </p:nvPicPr>
        <p:blipFill>
          <a:blip r:embed="rId2"/>
          <a:stretch>
            <a:fillRect/>
          </a:stretch>
        </p:blipFill>
        <p:spPr>
          <a:xfrm>
            <a:off x="2141166" y="1349587"/>
            <a:ext cx="7610886" cy="5385957"/>
          </a:xfrm>
          <a:prstGeom prst="rect">
            <a:avLst/>
          </a:prstGeom>
        </p:spPr>
      </p:pic>
    </p:spTree>
    <p:extLst>
      <p:ext uri="{BB962C8B-B14F-4D97-AF65-F5344CB8AC3E}">
        <p14:creationId xmlns:p14="http://schemas.microsoft.com/office/powerpoint/2010/main" val="82245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59F1C-0A21-4088-91B1-CF1D0F0EB87B}"/>
              </a:ext>
            </a:extLst>
          </p:cNvPr>
          <p:cNvSpPr>
            <a:spLocks noGrp="1"/>
          </p:cNvSpPr>
          <p:nvPr>
            <p:ph type="title"/>
          </p:nvPr>
        </p:nvSpPr>
        <p:spPr/>
        <p:txBody>
          <a:bodyPr/>
          <a:lstStyle/>
          <a:p>
            <a:r>
              <a:rPr lang="en-US" dirty="0"/>
              <a:t>The “Great Stink” 1858</a:t>
            </a:r>
          </a:p>
        </p:txBody>
      </p:sp>
      <p:sp>
        <p:nvSpPr>
          <p:cNvPr id="3" name="Content Placeholder 2">
            <a:extLst>
              <a:ext uri="{FF2B5EF4-FFF2-40B4-BE49-F238E27FC236}">
                <a16:creationId xmlns:a16="http://schemas.microsoft.com/office/drawing/2014/main" id="{43B775AE-C621-44CE-ABE4-C1FED6BDB7EA}"/>
              </a:ext>
            </a:extLst>
          </p:cNvPr>
          <p:cNvSpPr>
            <a:spLocks noGrp="1"/>
          </p:cNvSpPr>
          <p:nvPr>
            <p:ph idx="1"/>
          </p:nvPr>
        </p:nvSpPr>
        <p:spPr>
          <a:xfrm>
            <a:off x="498987" y="2118416"/>
            <a:ext cx="4972665" cy="4351338"/>
          </a:xfrm>
        </p:spPr>
        <p:txBody>
          <a:bodyPr>
            <a:normAutofit lnSpcReduction="10000"/>
          </a:bodyPr>
          <a:lstStyle/>
          <a:p>
            <a:r>
              <a:rPr lang="en-US" sz="2400" dirty="0"/>
              <a:t>Death rows on the Thames, claiming the lives of victims who have not paid to have the river cleaned up, during the Great Stink. Published in Punch 10 July, 1858, the cartoon pointed the finger of blame directly at politicians who had refused to fund sewerage and water purification treatments for the city and river.</a:t>
            </a:r>
            <a:endParaRPr lang="en-US" sz="2400" b="1" dirty="0"/>
          </a:p>
        </p:txBody>
      </p:sp>
      <p:pic>
        <p:nvPicPr>
          <p:cNvPr id="4" name="Picture 3">
            <a:extLst>
              <a:ext uri="{FF2B5EF4-FFF2-40B4-BE49-F238E27FC236}">
                <a16:creationId xmlns:a16="http://schemas.microsoft.com/office/drawing/2014/main" id="{F06D433A-4EC1-49D7-8BA8-822183F99FDC}"/>
              </a:ext>
            </a:extLst>
          </p:cNvPr>
          <p:cNvPicPr>
            <a:picLocks noChangeAspect="1"/>
          </p:cNvPicPr>
          <p:nvPr/>
        </p:nvPicPr>
        <p:blipFill>
          <a:blip r:embed="rId2"/>
          <a:stretch>
            <a:fillRect/>
          </a:stretch>
        </p:blipFill>
        <p:spPr>
          <a:xfrm>
            <a:off x="5638800" y="1532834"/>
            <a:ext cx="6158320" cy="4936920"/>
          </a:xfrm>
          <a:prstGeom prst="rect">
            <a:avLst/>
          </a:prstGeom>
        </p:spPr>
      </p:pic>
    </p:spTree>
    <p:extLst>
      <p:ext uri="{BB962C8B-B14F-4D97-AF65-F5344CB8AC3E}">
        <p14:creationId xmlns:p14="http://schemas.microsoft.com/office/powerpoint/2010/main" val="1456279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9E03B-C00B-4B47-AE18-B56FD225080F}"/>
              </a:ext>
            </a:extLst>
          </p:cNvPr>
          <p:cNvSpPr>
            <a:spLocks noGrp="1"/>
          </p:cNvSpPr>
          <p:nvPr>
            <p:ph type="title"/>
          </p:nvPr>
        </p:nvSpPr>
        <p:spPr/>
        <p:txBody>
          <a:bodyPr/>
          <a:lstStyle/>
          <a:p>
            <a:r>
              <a:rPr lang="en-US" dirty="0"/>
              <a:t>Historical health beliefs and practices</a:t>
            </a:r>
          </a:p>
        </p:txBody>
      </p:sp>
      <p:sp>
        <p:nvSpPr>
          <p:cNvPr id="3" name="Content Placeholder 2">
            <a:extLst>
              <a:ext uri="{FF2B5EF4-FFF2-40B4-BE49-F238E27FC236}">
                <a16:creationId xmlns:a16="http://schemas.microsoft.com/office/drawing/2014/main" id="{D793B11D-BBFC-4AD0-A413-2ECE866C57C8}"/>
              </a:ext>
            </a:extLst>
          </p:cNvPr>
          <p:cNvSpPr>
            <a:spLocks noGrp="1"/>
          </p:cNvSpPr>
          <p:nvPr>
            <p:ph idx="1"/>
          </p:nvPr>
        </p:nvSpPr>
        <p:spPr>
          <a:xfrm>
            <a:off x="466260" y="2209801"/>
            <a:ext cx="6890316" cy="4195481"/>
          </a:xfrm>
        </p:spPr>
        <p:txBody>
          <a:bodyPr>
            <a:normAutofit/>
          </a:bodyPr>
          <a:lstStyle/>
          <a:p>
            <a:r>
              <a:rPr lang="en-US" dirty="0"/>
              <a:t>Europe in 1800s:</a:t>
            </a:r>
          </a:p>
          <a:p>
            <a:pPr lvl="1"/>
            <a:r>
              <a:rPr lang="en-US" dirty="0"/>
              <a:t>First half of century, little change/improvement</a:t>
            </a:r>
          </a:p>
          <a:p>
            <a:pPr lvl="1"/>
            <a:r>
              <a:rPr lang="en-US" dirty="0"/>
              <a:t>Edwin Chadwick, </a:t>
            </a:r>
            <a:r>
              <a:rPr lang="en-US" i="1" dirty="0"/>
              <a:t>Report on an Inquiry into the Sanitary Conditions of the </a:t>
            </a:r>
            <a:r>
              <a:rPr lang="en-US" i="1" dirty="0" err="1"/>
              <a:t>Labouring</a:t>
            </a:r>
            <a:r>
              <a:rPr lang="en-US" i="1" dirty="0"/>
              <a:t> Population of Great Britain</a:t>
            </a:r>
          </a:p>
          <a:p>
            <a:pPr lvl="1"/>
            <a:r>
              <a:rPr lang="en-US" dirty="0"/>
              <a:t>Dr. John Snow, outbreak investigation (epidemiology)</a:t>
            </a:r>
          </a:p>
          <a:p>
            <a:pPr lvl="1"/>
            <a:r>
              <a:rPr lang="en-US" dirty="0"/>
              <a:t>Louis Pasteur, germ theory of disease</a:t>
            </a:r>
          </a:p>
          <a:p>
            <a:pPr lvl="1"/>
            <a:r>
              <a:rPr lang="en-US" dirty="0"/>
              <a:t>Joseph Lister, antiseptic method of treating wounds</a:t>
            </a:r>
          </a:p>
          <a:p>
            <a:pPr lvl="1"/>
            <a:r>
              <a:rPr lang="en-US" dirty="0"/>
              <a:t>1875-1900: bacteriological period of public health</a:t>
            </a:r>
          </a:p>
          <a:p>
            <a:pPr lvl="1"/>
            <a:endParaRPr lang="en-US" dirty="0"/>
          </a:p>
          <a:p>
            <a:endParaRPr lang="en-US" dirty="0"/>
          </a:p>
          <a:p>
            <a:endParaRPr lang="en-US" dirty="0"/>
          </a:p>
        </p:txBody>
      </p:sp>
      <p:pic>
        <p:nvPicPr>
          <p:cNvPr id="8194" name="Picture 2" descr="Image result for john snow cholera">
            <a:extLst>
              <a:ext uri="{FF2B5EF4-FFF2-40B4-BE49-F238E27FC236}">
                <a16:creationId xmlns:a16="http://schemas.microsoft.com/office/drawing/2014/main" id="{6D0CE281-7963-4C5A-BB7F-F9245BA15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6576" y="1327355"/>
            <a:ext cx="4835423" cy="3421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980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FAD3B-975F-4C52-BF6F-04DD1AF4C3A0}"/>
              </a:ext>
            </a:extLst>
          </p:cNvPr>
          <p:cNvSpPr>
            <a:spLocks noGrp="1"/>
          </p:cNvSpPr>
          <p:nvPr>
            <p:ph type="title"/>
          </p:nvPr>
        </p:nvSpPr>
        <p:spPr/>
        <p:txBody>
          <a:bodyPr/>
          <a:lstStyle/>
          <a:p>
            <a:r>
              <a:rPr lang="en-US" dirty="0"/>
              <a:t>Historical health beliefs and practices</a:t>
            </a:r>
          </a:p>
        </p:txBody>
      </p:sp>
      <p:sp>
        <p:nvSpPr>
          <p:cNvPr id="3" name="Content Placeholder 2">
            <a:extLst>
              <a:ext uri="{FF2B5EF4-FFF2-40B4-BE49-F238E27FC236}">
                <a16:creationId xmlns:a16="http://schemas.microsoft.com/office/drawing/2014/main" id="{3C5E4F9C-02D2-4E40-BF44-F2F5B8266199}"/>
              </a:ext>
            </a:extLst>
          </p:cNvPr>
          <p:cNvSpPr>
            <a:spLocks noGrp="1"/>
          </p:cNvSpPr>
          <p:nvPr>
            <p:ph idx="1"/>
          </p:nvPr>
        </p:nvSpPr>
        <p:spPr/>
        <p:txBody>
          <a:bodyPr/>
          <a:lstStyle/>
          <a:p>
            <a:r>
              <a:rPr lang="en-US" dirty="0"/>
              <a:t>US in 1800s:</a:t>
            </a:r>
          </a:p>
          <a:p>
            <a:pPr lvl="1"/>
            <a:r>
              <a:rPr lang="en-US" dirty="0"/>
              <a:t>First half of century, little change/improvement</a:t>
            </a:r>
          </a:p>
          <a:p>
            <a:pPr lvl="1"/>
            <a:r>
              <a:rPr lang="en-US" dirty="0"/>
              <a:t>Lemuel Shattuck, </a:t>
            </a:r>
            <a:r>
              <a:rPr lang="en-US" i="1" dirty="0"/>
              <a:t>Report of the Sanitary Commission of Massachusetts</a:t>
            </a:r>
          </a:p>
          <a:p>
            <a:pPr lvl="1"/>
            <a:r>
              <a:rPr lang="en-US" dirty="0"/>
              <a:t>Foundation of state, local, and national boards of health</a:t>
            </a:r>
          </a:p>
          <a:p>
            <a:pPr lvl="1"/>
            <a:r>
              <a:rPr lang="en-US" dirty="0"/>
              <a:t>Foundation of American Public Health Association</a:t>
            </a:r>
          </a:p>
          <a:p>
            <a:pPr lvl="1"/>
            <a:r>
              <a:rPr lang="en-US" dirty="0"/>
              <a:t>Marine Hospital Service Act</a:t>
            </a:r>
          </a:p>
          <a:p>
            <a:endParaRPr lang="en-US" dirty="0"/>
          </a:p>
        </p:txBody>
      </p:sp>
    </p:spTree>
    <p:extLst>
      <p:ext uri="{BB962C8B-B14F-4D97-AF65-F5344CB8AC3E}">
        <p14:creationId xmlns:p14="http://schemas.microsoft.com/office/powerpoint/2010/main" val="410799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8C282-310D-4A8B-93AD-38AE48079270}"/>
              </a:ext>
            </a:extLst>
          </p:cNvPr>
          <p:cNvSpPr>
            <a:spLocks noGrp="1"/>
          </p:cNvSpPr>
          <p:nvPr>
            <p:ph type="title"/>
          </p:nvPr>
        </p:nvSpPr>
        <p:spPr/>
        <p:txBody>
          <a:bodyPr/>
          <a:lstStyle/>
          <a:p>
            <a:r>
              <a:rPr lang="en-US" dirty="0"/>
              <a:t>Historical health beliefs and practices</a:t>
            </a:r>
          </a:p>
        </p:txBody>
      </p:sp>
      <p:sp>
        <p:nvSpPr>
          <p:cNvPr id="3" name="Content Placeholder 2">
            <a:extLst>
              <a:ext uri="{FF2B5EF4-FFF2-40B4-BE49-F238E27FC236}">
                <a16:creationId xmlns:a16="http://schemas.microsoft.com/office/drawing/2014/main" id="{E1F66969-FC67-48B0-97A7-2C0EC062600F}"/>
              </a:ext>
            </a:extLst>
          </p:cNvPr>
          <p:cNvSpPr>
            <a:spLocks noGrp="1"/>
          </p:cNvSpPr>
          <p:nvPr>
            <p:ph idx="1"/>
          </p:nvPr>
        </p:nvSpPr>
        <p:spPr>
          <a:xfrm>
            <a:off x="1103312" y="2052918"/>
            <a:ext cx="8946541" cy="4613353"/>
          </a:xfrm>
        </p:spPr>
        <p:txBody>
          <a:bodyPr>
            <a:normAutofit fontScale="92500" lnSpcReduction="10000"/>
          </a:bodyPr>
          <a:lstStyle/>
          <a:p>
            <a:r>
              <a:rPr lang="en-US" dirty="0"/>
              <a:t>1900-1920s: reform phase of public health</a:t>
            </a:r>
          </a:p>
          <a:p>
            <a:pPr lvl="1"/>
            <a:r>
              <a:rPr lang="en-US" dirty="0"/>
              <a:t>Regulation of food industry, US. Department of Labor, </a:t>
            </a:r>
          </a:p>
          <a:p>
            <a:pPr lvl="1"/>
            <a:r>
              <a:rPr lang="en-US" dirty="0"/>
              <a:t>Formation of Public Health Education Section of APHA</a:t>
            </a:r>
          </a:p>
          <a:p>
            <a:pPr lvl="1"/>
            <a:r>
              <a:rPr lang="en-US" dirty="0"/>
              <a:t>Prevention--very mixed bag: Kellogg brothers, their sanitarium</a:t>
            </a:r>
          </a:p>
          <a:p>
            <a:pPr lvl="1"/>
            <a:r>
              <a:rPr lang="en-US" dirty="0"/>
              <a:t>Tension between preventive medicine, curative medicine appears</a:t>
            </a:r>
          </a:p>
          <a:p>
            <a:r>
              <a:rPr lang="en-US" dirty="0"/>
              <a:t>Later 20</a:t>
            </a:r>
            <a:r>
              <a:rPr lang="en-US" baseline="30000" dirty="0"/>
              <a:t>th</a:t>
            </a:r>
            <a:r>
              <a:rPr lang="en-US" dirty="0"/>
              <a:t> century:</a:t>
            </a:r>
          </a:p>
          <a:p>
            <a:pPr lvl="1"/>
            <a:r>
              <a:rPr lang="en-US" dirty="0"/>
              <a:t>Social Security Act 1935</a:t>
            </a:r>
          </a:p>
          <a:p>
            <a:pPr lvl="1"/>
            <a:r>
              <a:rPr lang="en-US" dirty="0"/>
              <a:t>Formation of National Institute of Health, Centers for Disease control and Prevention</a:t>
            </a:r>
          </a:p>
          <a:p>
            <a:pPr lvl="1"/>
            <a:r>
              <a:rPr lang="en-US" dirty="0"/>
              <a:t>Hill-Burton Act</a:t>
            </a:r>
          </a:p>
          <a:p>
            <a:pPr lvl="1"/>
            <a:r>
              <a:rPr lang="en-US" dirty="0"/>
              <a:t>Dr. </a:t>
            </a:r>
            <a:r>
              <a:rPr lang="en-US" dirty="0" err="1"/>
              <a:t>Derryberry</a:t>
            </a:r>
            <a:r>
              <a:rPr lang="en-US" dirty="0"/>
              <a:t> calls for attention to prevention of chronic disease (1954)</a:t>
            </a:r>
          </a:p>
          <a:p>
            <a:pPr lvl="1"/>
            <a:r>
              <a:rPr lang="en-US" dirty="0"/>
              <a:t>Medicare and Medicaid</a:t>
            </a:r>
          </a:p>
          <a:p>
            <a:pPr lvl="1"/>
            <a:r>
              <a:rPr lang="en-US" dirty="0"/>
              <a:t>Lalonde Report</a:t>
            </a:r>
          </a:p>
          <a:p>
            <a:pPr lvl="1"/>
            <a:endParaRPr lang="en-US" dirty="0"/>
          </a:p>
        </p:txBody>
      </p:sp>
      <p:pic>
        <p:nvPicPr>
          <p:cNvPr id="6146" name="Picture 2">
            <a:extLst>
              <a:ext uri="{FF2B5EF4-FFF2-40B4-BE49-F238E27FC236}">
                <a16:creationId xmlns:a16="http://schemas.microsoft.com/office/drawing/2014/main" id="{C30A25DC-14CF-4487-A90B-A4A7243AC0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1238" y="3424238"/>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DF8588CA-E2DB-4E7D-8E25-611CDB985D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3638" y="3576638"/>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7222B4C-5DFC-4D98-853B-2239FFE1C79F}"/>
              </a:ext>
            </a:extLst>
          </p:cNvPr>
          <p:cNvPicPr>
            <a:picLocks noChangeAspect="1"/>
          </p:cNvPicPr>
          <p:nvPr/>
        </p:nvPicPr>
        <p:blipFill>
          <a:blip r:embed="rId3"/>
          <a:stretch>
            <a:fillRect/>
          </a:stretch>
        </p:blipFill>
        <p:spPr>
          <a:xfrm>
            <a:off x="9874664" y="3518993"/>
            <a:ext cx="2073533" cy="2971520"/>
          </a:xfrm>
          <a:prstGeom prst="rect">
            <a:avLst/>
          </a:prstGeom>
        </p:spPr>
      </p:pic>
      <p:pic>
        <p:nvPicPr>
          <p:cNvPr id="6150" name="Picture 6" descr="BattleCreekSanitorium.jpg">
            <a:extLst>
              <a:ext uri="{FF2B5EF4-FFF2-40B4-BE49-F238E27FC236}">
                <a16:creationId xmlns:a16="http://schemas.microsoft.com/office/drawing/2014/main" id="{7D7E55A8-F3A0-4065-BA83-2D73E0D419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4038" y="367487"/>
            <a:ext cx="3714159" cy="2285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2740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135C-7FED-47E5-8E64-755E38F2E303}"/>
              </a:ext>
            </a:extLst>
          </p:cNvPr>
          <p:cNvSpPr>
            <a:spLocks noGrp="1"/>
          </p:cNvSpPr>
          <p:nvPr>
            <p:ph type="title"/>
          </p:nvPr>
        </p:nvSpPr>
        <p:spPr/>
        <p:txBody>
          <a:bodyPr/>
          <a:lstStyle/>
          <a:p>
            <a:r>
              <a:rPr lang="en-US" dirty="0"/>
              <a:t>20</a:t>
            </a:r>
            <a:r>
              <a:rPr lang="en-US" baseline="30000" dirty="0"/>
              <a:t>th</a:t>
            </a:r>
            <a:r>
              <a:rPr lang="en-US" dirty="0"/>
              <a:t> century achievements in Public Health</a:t>
            </a:r>
          </a:p>
        </p:txBody>
      </p:sp>
      <p:sp>
        <p:nvSpPr>
          <p:cNvPr id="3" name="Content Placeholder 2">
            <a:extLst>
              <a:ext uri="{FF2B5EF4-FFF2-40B4-BE49-F238E27FC236}">
                <a16:creationId xmlns:a16="http://schemas.microsoft.com/office/drawing/2014/main" id="{4D643B96-76E5-4EBC-95CC-1A2344F11B3F}"/>
              </a:ext>
            </a:extLst>
          </p:cNvPr>
          <p:cNvSpPr>
            <a:spLocks noGrp="1"/>
          </p:cNvSpPr>
          <p:nvPr>
            <p:ph idx="1"/>
          </p:nvPr>
        </p:nvSpPr>
        <p:spPr/>
        <p:txBody>
          <a:bodyPr/>
          <a:lstStyle/>
          <a:p>
            <a:r>
              <a:rPr lang="en-US" dirty="0"/>
              <a:t>Crude death rate (per 100,000) for infectious diseases 1900-1996</a:t>
            </a:r>
          </a:p>
        </p:txBody>
      </p:sp>
      <p:pic>
        <p:nvPicPr>
          <p:cNvPr id="5" name="Picture 4">
            <a:extLst>
              <a:ext uri="{FF2B5EF4-FFF2-40B4-BE49-F238E27FC236}">
                <a16:creationId xmlns:a16="http://schemas.microsoft.com/office/drawing/2014/main" id="{CAF6DBBF-C2B0-4898-92B0-444A88CBA5ED}"/>
              </a:ext>
            </a:extLst>
          </p:cNvPr>
          <p:cNvPicPr>
            <a:picLocks noChangeAspect="1"/>
          </p:cNvPicPr>
          <p:nvPr/>
        </p:nvPicPr>
        <p:blipFill rotWithShape="1">
          <a:blip r:embed="rId2"/>
          <a:srcRect l="7479" t="5872" r="2724" b="21234"/>
          <a:stretch/>
        </p:blipFill>
        <p:spPr>
          <a:xfrm>
            <a:off x="6027315" y="2780979"/>
            <a:ext cx="6164685" cy="3845928"/>
          </a:xfrm>
          <a:prstGeom prst="rect">
            <a:avLst/>
          </a:prstGeom>
        </p:spPr>
      </p:pic>
      <p:pic>
        <p:nvPicPr>
          <p:cNvPr id="6" name="Picture 5">
            <a:extLst>
              <a:ext uri="{FF2B5EF4-FFF2-40B4-BE49-F238E27FC236}">
                <a16:creationId xmlns:a16="http://schemas.microsoft.com/office/drawing/2014/main" id="{4E0F2702-7295-43A7-84CA-7C18F11ED7A8}"/>
              </a:ext>
            </a:extLst>
          </p:cNvPr>
          <p:cNvPicPr>
            <a:picLocks noChangeAspect="1"/>
          </p:cNvPicPr>
          <p:nvPr/>
        </p:nvPicPr>
        <p:blipFill rotWithShape="1">
          <a:blip r:embed="rId3"/>
          <a:srcRect l="5376" r="1637" b="7044"/>
          <a:stretch/>
        </p:blipFill>
        <p:spPr>
          <a:xfrm>
            <a:off x="0" y="3051899"/>
            <a:ext cx="6027315" cy="3575008"/>
          </a:xfrm>
          <a:prstGeom prst="rect">
            <a:avLst/>
          </a:prstGeom>
        </p:spPr>
      </p:pic>
    </p:spTree>
    <p:extLst>
      <p:ext uri="{BB962C8B-B14F-4D97-AF65-F5344CB8AC3E}">
        <p14:creationId xmlns:p14="http://schemas.microsoft.com/office/powerpoint/2010/main" val="2986330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9ED7F-70DE-419C-9607-2B1B709B00EF}"/>
              </a:ext>
            </a:extLst>
          </p:cNvPr>
          <p:cNvSpPr>
            <a:spLocks noGrp="1"/>
          </p:cNvSpPr>
          <p:nvPr>
            <p:ph type="title"/>
          </p:nvPr>
        </p:nvSpPr>
        <p:spPr/>
        <p:txBody>
          <a:bodyPr/>
          <a:lstStyle/>
          <a:p>
            <a:r>
              <a:rPr lang="en-US" dirty="0"/>
              <a:t>20</a:t>
            </a:r>
            <a:r>
              <a:rPr lang="en-US" baseline="30000" dirty="0"/>
              <a:t>th</a:t>
            </a:r>
            <a:r>
              <a:rPr lang="en-US" dirty="0"/>
              <a:t> century achievements in Public Health</a:t>
            </a:r>
          </a:p>
        </p:txBody>
      </p:sp>
      <p:pic>
        <p:nvPicPr>
          <p:cNvPr id="4" name="Picture 3">
            <a:extLst>
              <a:ext uri="{FF2B5EF4-FFF2-40B4-BE49-F238E27FC236}">
                <a16:creationId xmlns:a16="http://schemas.microsoft.com/office/drawing/2014/main" id="{78ACFB2D-0F60-4061-974A-79EF596A757C}"/>
              </a:ext>
            </a:extLst>
          </p:cNvPr>
          <p:cNvPicPr>
            <a:picLocks noChangeAspect="1"/>
          </p:cNvPicPr>
          <p:nvPr/>
        </p:nvPicPr>
        <p:blipFill rotWithShape="1">
          <a:blip r:embed="rId2"/>
          <a:srcRect t="2435" b="10645"/>
          <a:stretch/>
        </p:blipFill>
        <p:spPr>
          <a:xfrm>
            <a:off x="2810360" y="1661889"/>
            <a:ext cx="7635498" cy="4977538"/>
          </a:xfrm>
          <a:prstGeom prst="rect">
            <a:avLst/>
          </a:prstGeom>
        </p:spPr>
      </p:pic>
    </p:spTree>
    <p:extLst>
      <p:ext uri="{BB962C8B-B14F-4D97-AF65-F5344CB8AC3E}">
        <p14:creationId xmlns:p14="http://schemas.microsoft.com/office/powerpoint/2010/main" val="1644504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D7121-FCB5-4351-95B5-22AC27E3086E}"/>
              </a:ext>
            </a:extLst>
          </p:cNvPr>
          <p:cNvSpPr>
            <a:spLocks noGrp="1"/>
          </p:cNvSpPr>
          <p:nvPr>
            <p:ph type="title"/>
          </p:nvPr>
        </p:nvSpPr>
        <p:spPr/>
        <p:txBody>
          <a:bodyPr/>
          <a:lstStyle/>
          <a:p>
            <a:r>
              <a:rPr lang="en-US" dirty="0"/>
              <a:t>School health development 19</a:t>
            </a:r>
            <a:r>
              <a:rPr lang="en-US" baseline="30000" dirty="0"/>
              <a:t>th</a:t>
            </a:r>
            <a:r>
              <a:rPr lang="en-US" dirty="0"/>
              <a:t>-early 20</a:t>
            </a:r>
            <a:r>
              <a:rPr lang="en-US" baseline="30000" dirty="0"/>
              <a:t>th</a:t>
            </a:r>
            <a:r>
              <a:rPr lang="en-US" dirty="0"/>
              <a:t> century</a:t>
            </a:r>
          </a:p>
        </p:txBody>
      </p:sp>
      <p:sp>
        <p:nvSpPr>
          <p:cNvPr id="3" name="Content Placeholder 2">
            <a:extLst>
              <a:ext uri="{FF2B5EF4-FFF2-40B4-BE49-F238E27FC236}">
                <a16:creationId xmlns:a16="http://schemas.microsoft.com/office/drawing/2014/main" id="{3B852E28-2025-47E2-A7C5-837BFF61BCAC}"/>
              </a:ext>
            </a:extLst>
          </p:cNvPr>
          <p:cNvSpPr>
            <a:spLocks noGrp="1"/>
          </p:cNvSpPr>
          <p:nvPr>
            <p:ph idx="1"/>
          </p:nvPr>
        </p:nvSpPr>
        <p:spPr/>
        <p:txBody>
          <a:bodyPr>
            <a:normAutofit/>
          </a:bodyPr>
          <a:lstStyle/>
          <a:p>
            <a:r>
              <a:rPr lang="en-US" dirty="0"/>
              <a:t>Horace Mann: call for mandatory “hygiene” programs (1843)</a:t>
            </a:r>
          </a:p>
          <a:p>
            <a:r>
              <a:rPr lang="en-US" dirty="0"/>
              <a:t>The Shattuck Report: included call for teaching of “physiology” (1850)</a:t>
            </a:r>
          </a:p>
          <a:p>
            <a:r>
              <a:rPr lang="en-US" dirty="0"/>
              <a:t>Women’s Christian Temperance Union: by 1890, every state required education on effects of alcohol and narcotics</a:t>
            </a:r>
          </a:p>
          <a:p>
            <a:r>
              <a:rPr lang="en-US" dirty="0"/>
              <a:t>Child Health Organization of America (Sally Lucas Jean): call for functional health education/promotion programs, name change from “hygiene education” to “health education” (1910s)</a:t>
            </a:r>
          </a:p>
          <a:p>
            <a:r>
              <a:rPr lang="en-US" dirty="0"/>
              <a:t>WWI (1917), WWII (1941): calls to action due to number of men declared unfit to serve</a:t>
            </a:r>
          </a:p>
          <a:p>
            <a:endParaRPr lang="en-US" dirty="0"/>
          </a:p>
        </p:txBody>
      </p:sp>
    </p:spTree>
    <p:extLst>
      <p:ext uri="{BB962C8B-B14F-4D97-AF65-F5344CB8AC3E}">
        <p14:creationId xmlns:p14="http://schemas.microsoft.com/office/powerpoint/2010/main" val="227212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B56D2-3E4B-4EEA-9EB2-F76262EDD313}"/>
              </a:ext>
            </a:extLst>
          </p:cNvPr>
          <p:cNvSpPr>
            <a:spLocks noGrp="1"/>
          </p:cNvSpPr>
          <p:nvPr>
            <p:ph type="title"/>
          </p:nvPr>
        </p:nvSpPr>
        <p:spPr/>
        <p:txBody>
          <a:bodyPr/>
          <a:lstStyle/>
          <a:p>
            <a:r>
              <a:rPr lang="en-US" dirty="0"/>
              <a:t>School health development mid – late 20</a:t>
            </a:r>
            <a:r>
              <a:rPr lang="en-US" baseline="30000" dirty="0"/>
              <a:t>th</a:t>
            </a:r>
            <a:r>
              <a:rPr lang="en-US" dirty="0"/>
              <a:t> century</a:t>
            </a:r>
          </a:p>
        </p:txBody>
      </p:sp>
      <p:sp>
        <p:nvSpPr>
          <p:cNvPr id="3" name="Content Placeholder 2">
            <a:extLst>
              <a:ext uri="{FF2B5EF4-FFF2-40B4-BE49-F238E27FC236}">
                <a16:creationId xmlns:a16="http://schemas.microsoft.com/office/drawing/2014/main" id="{85E6D14F-66F2-4E84-9B84-4AA2EB7FED64}"/>
              </a:ext>
            </a:extLst>
          </p:cNvPr>
          <p:cNvSpPr>
            <a:spLocks noGrp="1"/>
          </p:cNvSpPr>
          <p:nvPr>
            <p:ph idx="1"/>
          </p:nvPr>
        </p:nvSpPr>
        <p:spPr/>
        <p:txBody>
          <a:bodyPr>
            <a:normAutofit/>
          </a:bodyPr>
          <a:lstStyle/>
          <a:p>
            <a:r>
              <a:rPr lang="en-US" b="1" dirty="0"/>
              <a:t>School Health Education Study</a:t>
            </a:r>
            <a:r>
              <a:rPr lang="en-US" dirty="0"/>
              <a:t>: inconsistency in education, rampant misconceptions (1964). </a:t>
            </a:r>
          </a:p>
          <a:p>
            <a:r>
              <a:rPr lang="en-US" b="1" dirty="0"/>
              <a:t>School Health Education Evaluation Study</a:t>
            </a:r>
            <a:r>
              <a:rPr lang="en-US" dirty="0"/>
              <a:t> (1970s)</a:t>
            </a:r>
          </a:p>
          <a:p>
            <a:r>
              <a:rPr lang="en-US" dirty="0"/>
              <a:t>Definition of </a:t>
            </a:r>
            <a:r>
              <a:rPr lang="en-US" b="1" dirty="0"/>
              <a:t>coordinated school health program</a:t>
            </a:r>
            <a:r>
              <a:rPr lang="en-US" dirty="0"/>
              <a:t> (1980s)</a:t>
            </a:r>
          </a:p>
          <a:p>
            <a:endParaRPr lang="en-US" dirty="0"/>
          </a:p>
        </p:txBody>
      </p:sp>
    </p:spTree>
    <p:extLst>
      <p:ext uri="{BB962C8B-B14F-4D97-AF65-F5344CB8AC3E}">
        <p14:creationId xmlns:p14="http://schemas.microsoft.com/office/powerpoint/2010/main" val="430896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6760C-ABBD-4EE3-9552-B5438C7F3F22}"/>
              </a:ext>
            </a:extLst>
          </p:cNvPr>
          <p:cNvSpPr>
            <a:spLocks noGrp="1"/>
          </p:cNvSpPr>
          <p:nvPr>
            <p:ph type="title"/>
          </p:nvPr>
        </p:nvSpPr>
        <p:spPr/>
        <p:txBody>
          <a:bodyPr/>
          <a:lstStyle/>
          <a:p>
            <a:r>
              <a:rPr lang="en-US" dirty="0"/>
              <a:t>Coordinated School Health Program</a:t>
            </a:r>
          </a:p>
        </p:txBody>
      </p:sp>
      <p:sp>
        <p:nvSpPr>
          <p:cNvPr id="3" name="Content Placeholder 2">
            <a:extLst>
              <a:ext uri="{FF2B5EF4-FFF2-40B4-BE49-F238E27FC236}">
                <a16:creationId xmlns:a16="http://schemas.microsoft.com/office/drawing/2014/main" id="{81C896D8-A985-4F71-BAEA-90CB659E67F9}"/>
              </a:ext>
            </a:extLst>
          </p:cNvPr>
          <p:cNvSpPr>
            <a:spLocks noGrp="1"/>
          </p:cNvSpPr>
          <p:nvPr>
            <p:ph idx="1"/>
          </p:nvPr>
        </p:nvSpPr>
        <p:spPr/>
        <p:txBody>
          <a:bodyPr/>
          <a:lstStyle/>
          <a:p>
            <a:r>
              <a:rPr lang="en-US" dirty="0"/>
              <a:t>Eight components:</a:t>
            </a:r>
          </a:p>
          <a:p>
            <a:pPr lvl="1"/>
            <a:r>
              <a:rPr lang="en-US" dirty="0"/>
              <a:t>Health Education</a:t>
            </a:r>
          </a:p>
          <a:p>
            <a:pPr lvl="1"/>
            <a:r>
              <a:rPr lang="en-US" dirty="0"/>
              <a:t>Physical Education</a:t>
            </a:r>
          </a:p>
          <a:p>
            <a:pPr lvl="1"/>
            <a:r>
              <a:rPr lang="en-US" dirty="0"/>
              <a:t>Health Services</a:t>
            </a:r>
          </a:p>
          <a:p>
            <a:pPr lvl="1"/>
            <a:r>
              <a:rPr lang="en-US" dirty="0"/>
              <a:t>Nutrition Services</a:t>
            </a:r>
          </a:p>
          <a:p>
            <a:pPr lvl="1"/>
            <a:r>
              <a:rPr lang="en-US" dirty="0"/>
              <a:t>Counseling, Psychological, and Social Services</a:t>
            </a:r>
          </a:p>
          <a:p>
            <a:pPr lvl="1"/>
            <a:r>
              <a:rPr lang="en-US" dirty="0"/>
              <a:t>Healthy School Environment</a:t>
            </a:r>
          </a:p>
          <a:p>
            <a:pPr lvl="1"/>
            <a:r>
              <a:rPr lang="en-US" dirty="0"/>
              <a:t>Health Promotion for School Staff</a:t>
            </a:r>
          </a:p>
          <a:p>
            <a:pPr lvl="1"/>
            <a:r>
              <a:rPr lang="en-US" dirty="0"/>
              <a:t>Family and Community Involvement</a:t>
            </a:r>
          </a:p>
          <a:p>
            <a:r>
              <a:rPr lang="en-US" dirty="0"/>
              <a:t>Promise vs. implementation</a:t>
            </a:r>
          </a:p>
          <a:p>
            <a:endParaRPr lang="en-US" dirty="0"/>
          </a:p>
        </p:txBody>
      </p:sp>
      <p:pic>
        <p:nvPicPr>
          <p:cNvPr id="9218" name="Picture 2" descr="Related image">
            <a:extLst>
              <a:ext uri="{FF2B5EF4-FFF2-40B4-BE49-F238E27FC236}">
                <a16:creationId xmlns:a16="http://schemas.microsoft.com/office/drawing/2014/main" id="{BE14E8D8-4E57-4570-8D82-157860BD68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5559" y="1529002"/>
            <a:ext cx="4715628" cy="4585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735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47820-1420-4868-B75B-3F546714A281}"/>
              </a:ext>
            </a:extLst>
          </p:cNvPr>
          <p:cNvSpPr>
            <a:spLocks noGrp="1"/>
          </p:cNvSpPr>
          <p:nvPr>
            <p:ph type="title"/>
          </p:nvPr>
        </p:nvSpPr>
        <p:spPr/>
        <p:txBody>
          <a:bodyPr/>
          <a:lstStyle/>
          <a:p>
            <a:r>
              <a:rPr lang="en-US" dirty="0"/>
              <a:t>Health education</a:t>
            </a:r>
          </a:p>
        </p:txBody>
      </p:sp>
      <p:sp>
        <p:nvSpPr>
          <p:cNvPr id="3" name="Content Placeholder 2">
            <a:extLst>
              <a:ext uri="{FF2B5EF4-FFF2-40B4-BE49-F238E27FC236}">
                <a16:creationId xmlns:a16="http://schemas.microsoft.com/office/drawing/2014/main" id="{CE3254A8-FBC4-4328-8056-BA1EA6E3231E}"/>
              </a:ext>
            </a:extLst>
          </p:cNvPr>
          <p:cNvSpPr>
            <a:spLocks noGrp="1"/>
          </p:cNvSpPr>
          <p:nvPr>
            <p:ph idx="1"/>
          </p:nvPr>
        </p:nvSpPr>
        <p:spPr/>
        <p:txBody>
          <a:bodyPr/>
          <a:lstStyle/>
          <a:p>
            <a:r>
              <a:rPr lang="en-US" dirty="0"/>
              <a:t>Comprehensive school health instruction</a:t>
            </a:r>
          </a:p>
          <a:p>
            <a:pPr lvl="1"/>
            <a:r>
              <a:rPr lang="en-US" dirty="0"/>
              <a:t>Development and delivery of planned, sequential, effective school health instruction program</a:t>
            </a:r>
          </a:p>
          <a:p>
            <a:pPr lvl="1"/>
            <a:r>
              <a:rPr lang="en-US" dirty="0"/>
              <a:t>Curriculum “designed to motivate and assist students to maintain and improve their health, prevent disease, and reduce health-related risk behaviors” </a:t>
            </a:r>
          </a:p>
          <a:p>
            <a:pPr lvl="1"/>
            <a:r>
              <a:rPr lang="en-US" dirty="0"/>
              <a:t>Emphasis on 6 risk behaviors, monitored by the YRBSS</a:t>
            </a:r>
          </a:p>
          <a:p>
            <a:r>
              <a:rPr lang="en-US" dirty="0"/>
              <a:t>National Health Education Standards, American Cancer Society (2006)</a:t>
            </a:r>
          </a:p>
          <a:p>
            <a:pPr lvl="1"/>
            <a:r>
              <a:rPr lang="en-US" dirty="0"/>
              <a:t>Promoting </a:t>
            </a:r>
            <a:r>
              <a:rPr lang="en-US" b="1" dirty="0"/>
              <a:t>health literacy</a:t>
            </a:r>
          </a:p>
          <a:p>
            <a:r>
              <a:rPr lang="en-US" dirty="0"/>
              <a:t>National Board Certification (2008)</a:t>
            </a:r>
          </a:p>
          <a:p>
            <a:pPr marL="914400" lvl="2" indent="0">
              <a:buNone/>
            </a:pPr>
            <a:endParaRPr lang="en-US" dirty="0"/>
          </a:p>
        </p:txBody>
      </p:sp>
    </p:spTree>
    <p:extLst>
      <p:ext uri="{BB962C8B-B14F-4D97-AF65-F5344CB8AC3E}">
        <p14:creationId xmlns:p14="http://schemas.microsoft.com/office/powerpoint/2010/main" val="1313721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7C626-0A20-4654-9E34-093010D301B4}"/>
              </a:ext>
            </a:extLst>
          </p:cNvPr>
          <p:cNvSpPr>
            <a:spLocks noGrp="1"/>
          </p:cNvSpPr>
          <p:nvPr>
            <p:ph type="title"/>
          </p:nvPr>
        </p:nvSpPr>
        <p:spPr/>
        <p:txBody>
          <a:bodyPr/>
          <a:lstStyle/>
          <a:p>
            <a:r>
              <a:rPr lang="en-US" dirty="0"/>
              <a:t>Patient Protection and Affordable Care Act</a:t>
            </a:r>
          </a:p>
        </p:txBody>
      </p:sp>
      <p:sp>
        <p:nvSpPr>
          <p:cNvPr id="3" name="Content Placeholder 2">
            <a:extLst>
              <a:ext uri="{FF2B5EF4-FFF2-40B4-BE49-F238E27FC236}">
                <a16:creationId xmlns:a16="http://schemas.microsoft.com/office/drawing/2014/main" id="{4F24730E-7572-4869-B15F-A49DB1F32269}"/>
              </a:ext>
            </a:extLst>
          </p:cNvPr>
          <p:cNvSpPr>
            <a:spLocks noGrp="1"/>
          </p:cNvSpPr>
          <p:nvPr>
            <p:ph idx="1"/>
          </p:nvPr>
        </p:nvSpPr>
        <p:spPr/>
        <p:txBody>
          <a:bodyPr/>
          <a:lstStyle/>
          <a:p>
            <a:r>
              <a:rPr lang="en-US" dirty="0"/>
              <a:t>Includes multiple provisions for health education/promotion (2010)</a:t>
            </a:r>
          </a:p>
          <a:p>
            <a:r>
              <a:rPr lang="en-US" dirty="0"/>
              <a:t>Timeline for implementation, p. </a:t>
            </a:r>
            <a:r>
              <a:rPr lang="en-US"/>
              <a:t>66</a:t>
            </a:r>
            <a:endParaRPr lang="en-US" dirty="0"/>
          </a:p>
          <a:p>
            <a:r>
              <a:rPr lang="en-US" dirty="0"/>
              <a:t>Results: mixed bag</a:t>
            </a:r>
          </a:p>
        </p:txBody>
      </p:sp>
    </p:spTree>
    <p:extLst>
      <p:ext uri="{BB962C8B-B14F-4D97-AF65-F5344CB8AC3E}">
        <p14:creationId xmlns:p14="http://schemas.microsoft.com/office/powerpoint/2010/main" val="38739823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2877</TotalTime>
  <Words>1198</Words>
  <Application>Microsoft Office PowerPoint</Application>
  <PresentationFormat>Widescreen</PresentationFormat>
  <Paragraphs>137</Paragraphs>
  <Slides>26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Century Gothic</vt:lpstr>
      <vt:lpstr>Wingdings 3</vt:lpstr>
      <vt:lpstr>Ion</vt:lpstr>
      <vt:lpstr>History of Health Education / Promotion</vt:lpstr>
      <vt:lpstr>Historical health beliefs and practices</vt:lpstr>
      <vt:lpstr>Historical health beliefs and practices</vt:lpstr>
      <vt:lpstr>Historical health beliefs and practices</vt:lpstr>
      <vt:lpstr>Historical health beliefs and practices</vt:lpstr>
      <vt:lpstr>Historical health beliefs and practices</vt:lpstr>
      <vt:lpstr>Historical health beliefs and practices</vt:lpstr>
      <vt:lpstr>Urban life, 19th century</vt:lpstr>
      <vt:lpstr>Poverty Map of London, Charles Booth 1889</vt:lpstr>
      <vt:lpstr>The St. Giles Rookery, London 1849</vt:lpstr>
      <vt:lpstr>“Slums of London,” Gustave Dore 1850</vt:lpstr>
      <vt:lpstr>Tenement privies, New York City</vt:lpstr>
      <vt:lpstr>“Night soil men”</vt:lpstr>
      <vt:lpstr>Water pumps  </vt:lpstr>
      <vt:lpstr>John Snow’s map</vt:lpstr>
      <vt:lpstr>The “Great Stink” 1858</vt:lpstr>
      <vt:lpstr>Historical health beliefs and practices</vt:lpstr>
      <vt:lpstr>Historical health beliefs and practices</vt:lpstr>
      <vt:lpstr>Historical health beliefs and practices</vt:lpstr>
      <vt:lpstr>20th century achievements in Public Health</vt:lpstr>
      <vt:lpstr>20th century achievements in Public Health</vt:lpstr>
      <vt:lpstr>School health development 19th-early 20th century</vt:lpstr>
      <vt:lpstr>School health development mid – late 20th century</vt:lpstr>
      <vt:lpstr>Coordinated School Health Program</vt:lpstr>
      <vt:lpstr>Health education</vt:lpstr>
      <vt:lpstr>Patient Protection and Affordable Care 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Health Education/Promotion</dc:title>
  <dc:creator>Susan</dc:creator>
  <cp:lastModifiedBy>Mohammed Alkadhim</cp:lastModifiedBy>
  <cp:revision>23</cp:revision>
  <dcterms:created xsi:type="dcterms:W3CDTF">2019-01-30T15:13:48Z</dcterms:created>
  <dcterms:modified xsi:type="dcterms:W3CDTF">2020-02-25T20:09:13Z</dcterms:modified>
</cp:coreProperties>
</file>